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8" r:id="rId4"/>
  </p:sldMasterIdLst>
  <p:sldIdLst>
    <p:sldId id="256" r:id="rId5"/>
  </p:sldIdLst>
  <p:sldSz cx="9906000" cy="1320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60" y="-2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61588"/>
            <a:ext cx="8420100" cy="4598341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6937258"/>
            <a:ext cx="7429500" cy="3188875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27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65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703204"/>
            <a:ext cx="2135981" cy="111931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703204"/>
            <a:ext cx="6284119" cy="111931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05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3292832"/>
            <a:ext cx="8543925" cy="5494160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8838969"/>
            <a:ext cx="8543925" cy="2889249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83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3516018"/>
            <a:ext cx="4210050" cy="8380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3516018"/>
            <a:ext cx="4210050" cy="8380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55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703207"/>
            <a:ext cx="8543925" cy="25529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3237796"/>
            <a:ext cx="4190702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4824589"/>
            <a:ext cx="4190702" cy="709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3237796"/>
            <a:ext cx="4211340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4824589"/>
            <a:ext cx="4211340" cy="709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15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32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72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901710"/>
            <a:ext cx="5014913" cy="9386241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76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901710"/>
            <a:ext cx="5014913" cy="9386241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20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703207"/>
            <a:ext cx="8543925" cy="2552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3516018"/>
            <a:ext cx="8543925" cy="8380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DA70-3317-4D26-A8AA-7E7A05BDE28E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2241862"/>
            <a:ext cx="3343275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95252-1350-4E95-9799-1A11B8244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41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lock Arc 6">
            <a:extLst>
              <a:ext uri="{FF2B5EF4-FFF2-40B4-BE49-F238E27FC236}">
                <a16:creationId xmlns:a16="http://schemas.microsoft.com/office/drawing/2014/main" id="{70BA210E-5CC5-7564-414E-33FDB9E2A53F}"/>
              </a:ext>
            </a:extLst>
          </p:cNvPr>
          <p:cNvSpPr/>
          <p:nvPr/>
        </p:nvSpPr>
        <p:spPr>
          <a:xfrm rot="16200000">
            <a:off x="1057917" y="7007639"/>
            <a:ext cx="3479688" cy="2692448"/>
          </a:xfrm>
          <a:prstGeom prst="blockArc">
            <a:avLst>
              <a:gd name="adj1" fmla="val 10449279"/>
              <a:gd name="adj2" fmla="val 239444"/>
              <a:gd name="adj3" fmla="val 2756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56DE01-442A-A2DC-24B7-E5BF27F9B160}"/>
              </a:ext>
            </a:extLst>
          </p:cNvPr>
          <p:cNvSpPr/>
          <p:nvPr/>
        </p:nvSpPr>
        <p:spPr>
          <a:xfrm>
            <a:off x="2797761" y="9353734"/>
            <a:ext cx="6115543" cy="73042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EC1911DC-DCEA-18C7-368B-8A07C78F6086}"/>
              </a:ext>
            </a:extLst>
          </p:cNvPr>
          <p:cNvSpPr/>
          <p:nvPr/>
        </p:nvSpPr>
        <p:spPr>
          <a:xfrm rot="5400000" flipH="1">
            <a:off x="5844534" y="4164929"/>
            <a:ext cx="3702278" cy="2616244"/>
          </a:xfrm>
          <a:prstGeom prst="blockArc">
            <a:avLst>
              <a:gd name="adj1" fmla="val 10910232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81CFDC-7B73-BF6D-C71E-E1788520D6A6}"/>
              </a:ext>
            </a:extLst>
          </p:cNvPr>
          <p:cNvSpPr/>
          <p:nvPr/>
        </p:nvSpPr>
        <p:spPr>
          <a:xfrm>
            <a:off x="2734977" y="6614024"/>
            <a:ext cx="5114153" cy="72036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D27CAB-2977-7685-8F99-9485537BEBA0}"/>
              </a:ext>
            </a:extLst>
          </p:cNvPr>
          <p:cNvSpPr/>
          <p:nvPr/>
        </p:nvSpPr>
        <p:spPr>
          <a:xfrm>
            <a:off x="1750027" y="3619552"/>
            <a:ext cx="6083534" cy="7682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0DDE5F5-AEEA-3F76-8C11-6DDDE89B09AE}"/>
              </a:ext>
            </a:extLst>
          </p:cNvPr>
          <p:cNvSpPr/>
          <p:nvPr/>
        </p:nvSpPr>
        <p:spPr>
          <a:xfrm>
            <a:off x="7168055" y="8999720"/>
            <a:ext cx="1528526" cy="155607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69344DD-8C72-BC4D-AD0F-B4C12411398C}"/>
              </a:ext>
            </a:extLst>
          </p:cNvPr>
          <p:cNvSpPr/>
          <p:nvPr/>
        </p:nvSpPr>
        <p:spPr>
          <a:xfrm>
            <a:off x="7318420" y="9156589"/>
            <a:ext cx="1221376" cy="12423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AA2362-FF6F-E630-5CC6-F9D11AC6938D}"/>
              </a:ext>
            </a:extLst>
          </p:cNvPr>
          <p:cNvSpPr txBox="1"/>
          <p:nvPr/>
        </p:nvSpPr>
        <p:spPr>
          <a:xfrm>
            <a:off x="5509539" y="9271177"/>
            <a:ext cx="88099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b="1" dirty="0"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7E2736-1EAB-92F5-137D-6EABDAAC03F9}"/>
              </a:ext>
            </a:extLst>
          </p:cNvPr>
          <p:cNvSpPr txBox="1"/>
          <p:nvPr/>
        </p:nvSpPr>
        <p:spPr>
          <a:xfrm>
            <a:off x="7434478" y="9338290"/>
            <a:ext cx="989260" cy="9341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400" b="1" dirty="0"/>
              <a:t>12</a:t>
            </a:r>
            <a:endParaRPr lang="en-US" sz="4400" b="1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4832F20-D060-E0C3-1D2A-35747EA4E894}"/>
              </a:ext>
            </a:extLst>
          </p:cNvPr>
          <p:cNvGrpSpPr/>
          <p:nvPr/>
        </p:nvGrpSpPr>
        <p:grpSpPr>
          <a:xfrm>
            <a:off x="5867452" y="5962601"/>
            <a:ext cx="1612995" cy="1696234"/>
            <a:chOff x="5507291" y="6142510"/>
            <a:chExt cx="1612995" cy="169623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E4FD6B5-40AC-53CA-868E-67224AF4119D}"/>
                </a:ext>
              </a:extLst>
            </p:cNvPr>
            <p:cNvSpPr/>
            <p:nvPr/>
          </p:nvSpPr>
          <p:spPr>
            <a:xfrm>
              <a:off x="5507291" y="6142510"/>
              <a:ext cx="1612995" cy="169623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A87B355-C8E9-5CE4-7E65-570EC301BC68}"/>
                </a:ext>
              </a:extLst>
            </p:cNvPr>
            <p:cNvSpPr/>
            <p:nvPr/>
          </p:nvSpPr>
          <p:spPr>
            <a:xfrm>
              <a:off x="5658151" y="6349729"/>
              <a:ext cx="1299998" cy="13038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7A34231-0F45-5864-CA81-126E8F99E3FB}"/>
                </a:ext>
              </a:extLst>
            </p:cNvPr>
            <p:cNvSpPr txBox="1"/>
            <p:nvPr/>
          </p:nvSpPr>
          <p:spPr>
            <a:xfrm>
              <a:off x="5746606" y="6535454"/>
              <a:ext cx="113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/>
                <a:t>13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9905702-2521-80BD-F098-F5BD99D96395}"/>
              </a:ext>
            </a:extLst>
          </p:cNvPr>
          <p:cNvSpPr txBox="1"/>
          <p:nvPr/>
        </p:nvSpPr>
        <p:spPr>
          <a:xfrm>
            <a:off x="-12786" y="153528"/>
            <a:ext cx="3431485" cy="32701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Beyond AGS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Nursing (Adult, Child, Mental Health, Learning Disability)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Midwifery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Paramedic Science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Occupational Therapy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Physiotherapy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Speech and Language Therapy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Radiography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 Work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Youth Work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Community Development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 Childhood Studies / Childhood and Youth Studies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Education Studies (sometimes primary teaching with further training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en-US" sz="1400" b="1" dirty="0">
              <a:cs typeface="Calibri"/>
            </a:endParaRPr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7B34A308-2925-11EE-CFB3-49DD48F41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7041" y="4159197"/>
            <a:ext cx="385163" cy="247531"/>
          </a:xfrm>
          <a:prstGeom prst="rect">
            <a:avLst/>
          </a:prstGeom>
        </p:spPr>
      </p:pic>
      <p:pic>
        <p:nvPicPr>
          <p:cNvPr id="2" name="Picture 1" descr="A close up of a logo&#10;&#10;Description automatically generated">
            <a:extLst>
              <a:ext uri="{FF2B5EF4-FFF2-40B4-BE49-F238E27FC236}">
                <a16:creationId xmlns:a16="http://schemas.microsoft.com/office/drawing/2014/main" id="{AC5C737A-5C2B-876F-6BE2-0C259FE16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7295" y="193135"/>
            <a:ext cx="2743200" cy="804041"/>
          </a:xfrm>
          <a:prstGeom prst="rect">
            <a:avLst/>
          </a:prstGeom>
        </p:spPr>
      </p:pic>
      <p:sp>
        <p:nvSpPr>
          <p:cNvPr id="24" name="TextBox 1">
            <a:extLst>
              <a:ext uri="{FF2B5EF4-FFF2-40B4-BE49-F238E27FC236}">
                <a16:creationId xmlns:a16="http://schemas.microsoft.com/office/drawing/2014/main" id="{2A94C705-B9E5-ED59-B40F-22D1628E9454}"/>
              </a:ext>
            </a:extLst>
          </p:cNvPr>
          <p:cNvSpPr txBox="1"/>
          <p:nvPr/>
        </p:nvSpPr>
        <p:spPr>
          <a:xfrm>
            <a:off x="3333869" y="944185"/>
            <a:ext cx="320923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237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4475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1713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8951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6188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83426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0663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7902" algn="l" defTabSz="1094475" rtl="0" eaLnBrk="1" latinLnBrk="0" hangingPunct="1">
              <a:defRPr sz="21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Level 3 AAQ BTEC Extended Certificate Health and Social Care Learning Journey</a:t>
            </a:r>
          </a:p>
        </p:txBody>
      </p:sp>
      <p:sp>
        <p:nvSpPr>
          <p:cNvPr id="25" name="Triangle 45">
            <a:extLst>
              <a:ext uri="{FF2B5EF4-FFF2-40B4-BE49-F238E27FC236}">
                <a16:creationId xmlns:a16="http://schemas.microsoft.com/office/drawing/2014/main" id="{50A03D01-4E95-2AA2-93FA-43B6E138000C}"/>
              </a:ext>
            </a:extLst>
          </p:cNvPr>
          <p:cNvSpPr/>
          <p:nvPr/>
        </p:nvSpPr>
        <p:spPr>
          <a:xfrm rot="16200000">
            <a:off x="777839" y="3603350"/>
            <a:ext cx="1231914" cy="806932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7237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94475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4171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188951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36188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83426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83066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377902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32C99C-FD80-B364-0038-A863F6C5B09C}"/>
              </a:ext>
            </a:extLst>
          </p:cNvPr>
          <p:cNvSpPr txBox="1"/>
          <p:nvPr/>
        </p:nvSpPr>
        <p:spPr>
          <a:xfrm>
            <a:off x="6651142" y="8491585"/>
            <a:ext cx="343148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>
                <a:cs typeface="Calibri"/>
              </a:rPr>
              <a:t>Transition from Year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C9BF33-D52B-EFE9-A656-176AF5469FD5}"/>
              </a:ext>
            </a:extLst>
          </p:cNvPr>
          <p:cNvSpPr txBox="1"/>
          <p:nvPr/>
        </p:nvSpPr>
        <p:spPr>
          <a:xfrm>
            <a:off x="7270638" y="10682145"/>
            <a:ext cx="15134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Introductions and expectations to course</a:t>
            </a:r>
          </a:p>
          <a:p>
            <a:r>
              <a:rPr lang="en-GB" sz="1100" b="1" dirty="0">
                <a:solidFill>
                  <a:schemeClr val="accent3">
                    <a:lumMod val="75000"/>
                  </a:schemeClr>
                </a:solidFill>
              </a:rPr>
              <a:t>Unit 1 Human Growth and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D64C0-76A3-82B2-A53C-114283E03E69}"/>
              </a:ext>
            </a:extLst>
          </p:cNvPr>
          <p:cNvSpPr txBox="1"/>
          <p:nvPr/>
        </p:nvSpPr>
        <p:spPr>
          <a:xfrm>
            <a:off x="5786394" y="10205143"/>
            <a:ext cx="15134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Areas of development (P.I.E.S.) and life stages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68261-6698-5ABF-4F1D-743A7143FA98}"/>
              </a:ext>
            </a:extLst>
          </p:cNvPr>
          <p:cNvSpPr txBox="1"/>
          <p:nvPr/>
        </p:nvSpPr>
        <p:spPr>
          <a:xfrm>
            <a:off x="4334735" y="10445050"/>
            <a:ext cx="1723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Physical development through the life stages.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3F6525-F5D7-A6F9-0582-37EA1C53B291}"/>
              </a:ext>
            </a:extLst>
          </p:cNvPr>
          <p:cNvSpPr txBox="1"/>
          <p:nvPr/>
        </p:nvSpPr>
        <p:spPr>
          <a:xfrm>
            <a:off x="1914638" y="10184740"/>
            <a:ext cx="26280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Intellectual development through the life stages. </a:t>
            </a:r>
          </a:p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05D754-8DD6-6440-909E-C3AEBEB50273}"/>
              </a:ext>
            </a:extLst>
          </p:cNvPr>
          <p:cNvSpPr txBox="1"/>
          <p:nvPr/>
        </p:nvSpPr>
        <p:spPr>
          <a:xfrm>
            <a:off x="670889" y="9871697"/>
            <a:ext cx="17840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Emotional Development through the life stages.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FADE75-C386-B5E6-3FFB-A85B3BDA6938}"/>
              </a:ext>
            </a:extLst>
          </p:cNvPr>
          <p:cNvSpPr txBox="1"/>
          <p:nvPr/>
        </p:nvSpPr>
        <p:spPr>
          <a:xfrm>
            <a:off x="4134621" y="8724698"/>
            <a:ext cx="17543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Attachment theorists.</a:t>
            </a:r>
          </a:p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Self-esteem.</a:t>
            </a:r>
          </a:p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Self-concept. Relationships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4FA328F-B8E0-D0FA-0322-E0ED98C663E9}"/>
              </a:ext>
            </a:extLst>
          </p:cNvPr>
          <p:cNvSpPr txBox="1"/>
          <p:nvPr/>
        </p:nvSpPr>
        <p:spPr>
          <a:xfrm>
            <a:off x="2915423" y="8422335"/>
            <a:ext cx="10909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Social development through the life stages.</a:t>
            </a:r>
          </a:p>
          <a:p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Stages of play.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F7C9985-7C5E-8852-27CF-F774B013BAAC}"/>
              </a:ext>
            </a:extLst>
          </p:cNvPr>
          <p:cNvSpPr txBox="1"/>
          <p:nvPr/>
        </p:nvSpPr>
        <p:spPr>
          <a:xfrm>
            <a:off x="4907" y="8910954"/>
            <a:ext cx="1745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Factors affecting human growth and development</a:t>
            </a:r>
            <a:r>
              <a:rPr lang="en-GB" sz="1100" dirty="0"/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298774-D08A-ECC3-550A-5D4E88B0B270}"/>
              </a:ext>
            </a:extLst>
          </p:cNvPr>
          <p:cNvSpPr txBox="1"/>
          <p:nvPr/>
        </p:nvSpPr>
        <p:spPr>
          <a:xfrm>
            <a:off x="-33990" y="8646222"/>
            <a:ext cx="17840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Genetic Factors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816BEE8-BB5C-66E9-4475-913B6B7D21BE}"/>
              </a:ext>
            </a:extLst>
          </p:cNvPr>
          <p:cNvSpPr txBox="1"/>
          <p:nvPr/>
        </p:nvSpPr>
        <p:spPr>
          <a:xfrm>
            <a:off x="-24493" y="8422335"/>
            <a:ext cx="1917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Lifestyle factors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1460D9F-1CF2-F576-8F95-1B0C5D870689}"/>
              </a:ext>
            </a:extLst>
          </p:cNvPr>
          <p:cNvSpPr txBox="1"/>
          <p:nvPr/>
        </p:nvSpPr>
        <p:spPr>
          <a:xfrm>
            <a:off x="-12786" y="8141864"/>
            <a:ext cx="16490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Health inequalities</a:t>
            </a:r>
            <a:endParaRPr lang="en-GB" sz="1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95BDD94-2108-C745-0C5B-149BFF67582D}"/>
              </a:ext>
            </a:extLst>
          </p:cNvPr>
          <p:cNvSpPr txBox="1"/>
          <p:nvPr/>
        </p:nvSpPr>
        <p:spPr>
          <a:xfrm>
            <a:off x="251842" y="6654132"/>
            <a:ext cx="1745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/>
                </a:solidFill>
              </a:rPr>
              <a:t>Promotion, prevention and treatment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939F5C-0531-A8D5-23E8-B1AAACC6C078}"/>
              </a:ext>
            </a:extLst>
          </p:cNvPr>
          <p:cNvSpPr txBox="1"/>
          <p:nvPr/>
        </p:nvSpPr>
        <p:spPr>
          <a:xfrm>
            <a:off x="0" y="7125132"/>
            <a:ext cx="22127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/>
                </a:solidFill>
              </a:rPr>
              <a:t>Health conditions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6CBA9A8-744A-C6E5-7141-3CB41E2095C2}"/>
              </a:ext>
            </a:extLst>
          </p:cNvPr>
          <p:cNvSpPr txBox="1"/>
          <p:nvPr/>
        </p:nvSpPr>
        <p:spPr>
          <a:xfrm>
            <a:off x="1773363" y="6853483"/>
            <a:ext cx="1696725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200" b="1" noProof="1">
                <a:solidFill>
                  <a:srgbClr val="00B09B"/>
                </a:solidFill>
              </a:rPr>
              <a:t>January external assessment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6352DA2-3EF8-BC87-D862-335BA6C40096}"/>
              </a:ext>
            </a:extLst>
          </p:cNvPr>
          <p:cNvSpPr txBox="1"/>
          <p:nvPr/>
        </p:nvSpPr>
        <p:spPr>
          <a:xfrm>
            <a:off x="237108" y="6013827"/>
            <a:ext cx="20174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Unit 3 Principles of health and social care knowledge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779BCA-3B56-3B7E-BE53-50DE6F19ED51}"/>
              </a:ext>
            </a:extLst>
          </p:cNvPr>
          <p:cNvSpPr txBox="1"/>
          <p:nvPr/>
        </p:nvSpPr>
        <p:spPr>
          <a:xfrm>
            <a:off x="2016807" y="5550034"/>
            <a:ext cx="21931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7030A0"/>
                </a:solidFill>
              </a:rPr>
              <a:t>Principles of health and social care practice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9E20DE-97F8-2FD3-09EE-1CB7E581CF09}"/>
              </a:ext>
            </a:extLst>
          </p:cNvPr>
          <p:cNvSpPr txBox="1"/>
          <p:nvPr/>
        </p:nvSpPr>
        <p:spPr>
          <a:xfrm>
            <a:off x="2608773" y="5836848"/>
            <a:ext cx="14825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7030A0"/>
                </a:solidFill>
              </a:rPr>
              <a:t>How social determinants affect health status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8DCC64F-D013-2488-C138-21A940E25E3E}"/>
              </a:ext>
            </a:extLst>
          </p:cNvPr>
          <p:cNvSpPr txBox="1"/>
          <p:nvPr/>
        </p:nvSpPr>
        <p:spPr>
          <a:xfrm>
            <a:off x="3841128" y="5812181"/>
            <a:ext cx="19854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7030A0"/>
                </a:solidFill>
              </a:rPr>
              <a:t>How organisation, legislation and guidance inform practice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CE8E4A1-8B84-1A4B-D062-5F81C8F960A3}"/>
              </a:ext>
            </a:extLst>
          </p:cNvPr>
          <p:cNvSpPr txBox="1"/>
          <p:nvPr/>
        </p:nvSpPr>
        <p:spPr>
          <a:xfrm>
            <a:off x="4535176" y="6261952"/>
            <a:ext cx="138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7030A0"/>
                </a:solidFill>
              </a:rPr>
              <a:t>PSAB coursework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5A7B963-280A-5E24-2F56-8C2ABC9C8933}"/>
              </a:ext>
            </a:extLst>
          </p:cNvPr>
          <p:cNvSpPr txBox="1"/>
          <p:nvPr/>
        </p:nvSpPr>
        <p:spPr>
          <a:xfrm>
            <a:off x="8065220" y="2842782"/>
            <a:ext cx="22025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Disorders of the body</a:t>
            </a:r>
          </a:p>
          <a:p>
            <a:endParaRPr lang="en-GB" sz="1100" b="1" dirty="0">
              <a:solidFill>
                <a:srgbClr val="7030A0"/>
              </a:solidFill>
            </a:endParaRPr>
          </a:p>
          <a:p>
            <a:r>
              <a:rPr lang="en-GB" sz="1100" b="1" dirty="0">
                <a:solidFill>
                  <a:srgbClr val="7030A0"/>
                </a:solidFill>
              </a:rPr>
              <a:t>	</a:t>
            </a:r>
            <a:r>
              <a:rPr lang="en-GB" sz="1100" dirty="0">
                <a:solidFill>
                  <a:srgbClr val="7030A0"/>
                </a:solidFill>
              </a:rPr>
              <a:t>CHD &amp; Stroke</a:t>
            </a:r>
          </a:p>
          <a:p>
            <a:endParaRPr lang="en-GB" sz="1100" b="1" dirty="0">
              <a:solidFill>
                <a:srgbClr val="7030A0"/>
              </a:solidFill>
            </a:endParaRPr>
          </a:p>
          <a:p>
            <a:r>
              <a:rPr lang="en-GB" sz="1100" b="1" dirty="0">
                <a:solidFill>
                  <a:srgbClr val="7030A0"/>
                </a:solidFill>
              </a:rPr>
              <a:t>	</a:t>
            </a:r>
            <a:r>
              <a:rPr lang="en-GB" sz="1100" dirty="0">
                <a:solidFill>
                  <a:srgbClr val="7030A0"/>
                </a:solidFill>
              </a:rPr>
              <a:t>COPD &amp; Asthma</a:t>
            </a:r>
          </a:p>
          <a:p>
            <a:endParaRPr lang="en-GB" sz="1100" dirty="0">
              <a:solidFill>
                <a:srgbClr val="7030A0"/>
              </a:solidFill>
            </a:endParaRPr>
          </a:p>
          <a:p>
            <a:r>
              <a:rPr lang="en-GB" sz="1100" dirty="0">
                <a:solidFill>
                  <a:srgbClr val="7030A0"/>
                </a:solidFill>
              </a:rPr>
              <a:t>	Diabetes</a:t>
            </a:r>
          </a:p>
          <a:p>
            <a:endParaRPr lang="en-GB" sz="1100" dirty="0">
              <a:solidFill>
                <a:srgbClr val="7030A0"/>
              </a:solidFill>
            </a:endParaRPr>
          </a:p>
          <a:p>
            <a:r>
              <a:rPr lang="en-GB" sz="1100" dirty="0">
                <a:solidFill>
                  <a:srgbClr val="7030A0"/>
                </a:solidFill>
              </a:rPr>
              <a:t>		Brain injury</a:t>
            </a:r>
          </a:p>
          <a:p>
            <a:endParaRPr lang="en-GB" sz="1100" dirty="0">
              <a:solidFill>
                <a:srgbClr val="7030A0"/>
              </a:solidFill>
            </a:endParaRPr>
          </a:p>
          <a:p>
            <a:r>
              <a:rPr lang="en-GB" sz="1100" dirty="0">
                <a:solidFill>
                  <a:srgbClr val="7030A0"/>
                </a:solidFill>
              </a:rPr>
              <a:t>		Cancer</a:t>
            </a:r>
          </a:p>
          <a:p>
            <a:endParaRPr lang="en-GB" sz="1100" dirty="0">
              <a:solidFill>
                <a:srgbClr val="7030A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BB10935-B6BE-01A3-617C-B37BF59D1DE5}"/>
              </a:ext>
            </a:extLst>
          </p:cNvPr>
          <p:cNvSpPr txBox="1"/>
          <p:nvPr/>
        </p:nvSpPr>
        <p:spPr>
          <a:xfrm>
            <a:off x="6614042" y="4477996"/>
            <a:ext cx="188721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Body systems</a:t>
            </a:r>
          </a:p>
          <a:p>
            <a:endParaRPr lang="en-GB" sz="1100" dirty="0">
              <a:solidFill>
                <a:srgbClr val="00B050"/>
              </a:solidFill>
            </a:endParaRPr>
          </a:p>
          <a:p>
            <a:r>
              <a:rPr lang="en-GB" sz="1100" dirty="0">
                <a:solidFill>
                  <a:srgbClr val="00B050"/>
                </a:solidFill>
              </a:rPr>
              <a:t>CV &amp; Respiratory</a:t>
            </a:r>
          </a:p>
          <a:p>
            <a:endParaRPr lang="en-GB" sz="1100" dirty="0">
              <a:solidFill>
                <a:srgbClr val="00B050"/>
              </a:solidFill>
            </a:endParaRPr>
          </a:p>
          <a:p>
            <a:r>
              <a:rPr lang="en-GB" sz="1100" dirty="0">
                <a:solidFill>
                  <a:srgbClr val="00B050"/>
                </a:solidFill>
              </a:rPr>
              <a:t>Nervous &amp; Endocrine</a:t>
            </a:r>
          </a:p>
          <a:p>
            <a:endParaRPr lang="en-GB" sz="1100" dirty="0">
              <a:solidFill>
                <a:srgbClr val="00B050"/>
              </a:solidFill>
            </a:endParaRPr>
          </a:p>
          <a:p>
            <a:r>
              <a:rPr lang="en-GB" sz="1100" dirty="0">
                <a:solidFill>
                  <a:srgbClr val="00B050"/>
                </a:solidFill>
              </a:rPr>
              <a:t>Musculoskeletal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DD007D0-FCC1-C497-87D0-B98799474FE3}"/>
              </a:ext>
            </a:extLst>
          </p:cNvPr>
          <p:cNvSpPr txBox="1"/>
          <p:nvPr/>
        </p:nvSpPr>
        <p:spPr>
          <a:xfrm>
            <a:off x="7263716" y="7692350"/>
            <a:ext cx="2401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accent4">
                    <a:lumMod val="50000"/>
                  </a:schemeClr>
                </a:solidFill>
              </a:rPr>
              <a:t>Unit 2 Human Biology and health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BC5F64-3B9A-0521-A5B6-A4BA6E701D29}"/>
              </a:ext>
            </a:extLst>
          </p:cNvPr>
          <p:cNvSpPr txBox="1"/>
          <p:nvPr/>
        </p:nvSpPr>
        <p:spPr>
          <a:xfrm>
            <a:off x="8482676" y="7220712"/>
            <a:ext cx="12780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accent4">
                    <a:lumMod val="50000"/>
                  </a:schemeClr>
                </a:solidFill>
              </a:rPr>
              <a:t>Organisation of the human body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D76E478-294F-056A-36A0-C8A4FBAF6BAD}"/>
              </a:ext>
            </a:extLst>
          </p:cNvPr>
          <p:cNvSpPr txBox="1"/>
          <p:nvPr/>
        </p:nvSpPr>
        <p:spPr>
          <a:xfrm>
            <a:off x="6832727" y="3834065"/>
            <a:ext cx="1696725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200" b="1" noProof="1">
                <a:solidFill>
                  <a:srgbClr val="00B09B"/>
                </a:solidFill>
              </a:rPr>
              <a:t>January external assessment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02DFC29-7466-834F-3776-BD8FB5D8B2F7}"/>
              </a:ext>
            </a:extLst>
          </p:cNvPr>
          <p:cNvSpPr txBox="1"/>
          <p:nvPr/>
        </p:nvSpPr>
        <p:spPr>
          <a:xfrm>
            <a:off x="5182383" y="2904284"/>
            <a:ext cx="241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5 Promoting health education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3AB5A71-F749-9964-DDE8-2C9868581CFA}"/>
              </a:ext>
            </a:extLst>
          </p:cNvPr>
          <p:cNvSpPr txBox="1"/>
          <p:nvPr/>
        </p:nvSpPr>
        <p:spPr>
          <a:xfrm>
            <a:off x="5073299" y="3183263"/>
            <a:ext cx="21931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Purpose of health education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7A5E853-81EF-05EF-17E3-613C331E4B5A}"/>
              </a:ext>
            </a:extLst>
          </p:cNvPr>
          <p:cNvSpPr txBox="1"/>
          <p:nvPr/>
        </p:nvSpPr>
        <p:spPr>
          <a:xfrm>
            <a:off x="3098913" y="3072008"/>
            <a:ext cx="21931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Approaches of health education campaigns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3CC8C4F-6632-AA13-8AA5-5A9FBCB9D1E3}"/>
              </a:ext>
            </a:extLst>
          </p:cNvPr>
          <p:cNvSpPr txBox="1"/>
          <p:nvPr/>
        </p:nvSpPr>
        <p:spPr>
          <a:xfrm>
            <a:off x="1914638" y="3124720"/>
            <a:ext cx="883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PSAB</a:t>
            </a:r>
          </a:p>
          <a:p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Coursework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F443602-B61E-6FAD-AB2A-F610E35D8E3C}"/>
              </a:ext>
            </a:extLst>
          </p:cNvPr>
          <p:cNvSpPr txBox="1"/>
          <p:nvPr/>
        </p:nvSpPr>
        <p:spPr>
          <a:xfrm>
            <a:off x="3525086" y="4676850"/>
            <a:ext cx="1766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Key issues and priorities that affect health and well being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937E3C1-7B02-6C3B-762A-F6EE301B8A32}"/>
              </a:ext>
            </a:extLst>
          </p:cNvPr>
          <p:cNvSpPr txBox="1"/>
          <p:nvPr/>
        </p:nvSpPr>
        <p:spPr>
          <a:xfrm>
            <a:off x="8971001" y="5813889"/>
            <a:ext cx="13884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Cells</a:t>
            </a:r>
          </a:p>
          <a:p>
            <a:endParaRPr lang="en-GB" sz="11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Tissues</a:t>
            </a:r>
          </a:p>
          <a:p>
            <a:endParaRPr lang="en-GB" sz="11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Energy in </a:t>
            </a:r>
          </a:p>
          <a:p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the body</a:t>
            </a:r>
          </a:p>
          <a:p>
            <a:endParaRPr lang="en-GB" sz="11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Homeostasis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3AB7-1F31-E076-E6D2-B43EF2008332}"/>
              </a:ext>
            </a:extLst>
          </p:cNvPr>
          <p:cNvSpPr txBox="1"/>
          <p:nvPr/>
        </p:nvSpPr>
        <p:spPr>
          <a:xfrm>
            <a:off x="2101929" y="3917890"/>
            <a:ext cx="1696725" cy="27699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200" b="1" noProof="1">
                <a:solidFill>
                  <a:srgbClr val="00B09B"/>
                </a:solidFill>
              </a:rPr>
              <a:t>May external assessment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DF08010-ED3B-C8A5-9BC7-8C34A4767193}"/>
              </a:ext>
            </a:extLst>
          </p:cNvPr>
          <p:cNvSpPr txBox="1"/>
          <p:nvPr/>
        </p:nvSpPr>
        <p:spPr>
          <a:xfrm>
            <a:off x="4117194" y="6815714"/>
            <a:ext cx="1696725" cy="27699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200" b="1" noProof="1">
                <a:solidFill>
                  <a:srgbClr val="00B09B"/>
                </a:solidFill>
              </a:rPr>
              <a:t>May external assessment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1E561C-BF59-8BB8-285B-D7947225D8FA}"/>
              </a:ext>
            </a:extLst>
          </p:cNvPr>
          <p:cNvSpPr txBox="1"/>
          <p:nvPr/>
        </p:nvSpPr>
        <p:spPr>
          <a:xfrm>
            <a:off x="-3365" y="7361256"/>
            <a:ext cx="22127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/>
                </a:solidFill>
              </a:rPr>
              <a:t>Promotion and </a:t>
            </a:r>
          </a:p>
          <a:p>
            <a:r>
              <a:rPr lang="en-GB" sz="1100" dirty="0">
                <a:solidFill>
                  <a:schemeClr val="accent4"/>
                </a:solidFill>
              </a:rPr>
              <a:t>Prevention</a:t>
            </a:r>
          </a:p>
          <a:p>
            <a:endParaRPr lang="en-GB" sz="1100" dirty="0">
              <a:solidFill>
                <a:schemeClr val="accent4"/>
              </a:solidFill>
            </a:endParaRPr>
          </a:p>
          <a:p>
            <a:r>
              <a:rPr lang="en-GB" sz="1100" dirty="0">
                <a:solidFill>
                  <a:schemeClr val="accent4"/>
                </a:solidFill>
              </a:rPr>
              <a:t>Multidisciplinary working</a:t>
            </a:r>
          </a:p>
        </p:txBody>
      </p:sp>
    </p:spTree>
    <p:extLst>
      <p:ext uri="{BB962C8B-B14F-4D97-AF65-F5344CB8AC3E}">
        <p14:creationId xmlns:p14="http://schemas.microsoft.com/office/powerpoint/2010/main" val="24087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9F2192643EB34C95BCFAA67547D16E" ma:contentTypeVersion="3" ma:contentTypeDescription="Create a new document." ma:contentTypeScope="" ma:versionID="7db27a1b246b0ec825efe7b57e542e7b">
  <xsd:schema xmlns:xsd="http://www.w3.org/2001/XMLSchema" xmlns:xs="http://www.w3.org/2001/XMLSchema" xmlns:p="http://schemas.microsoft.com/office/2006/metadata/properties" xmlns:ns2="f1070063-502e-4cd6-96a0-8c9281fe0e75" targetNamespace="http://schemas.microsoft.com/office/2006/metadata/properties" ma:root="true" ma:fieldsID="f77344eb6d3eb862be1d9e349a0fb807" ns2:_="">
    <xsd:import namespace="f1070063-502e-4cd6-96a0-8c9281fe0e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070063-502e-4cd6-96a0-8c9281fe0e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C7F053-3F83-47CE-964A-BA146DEE236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47D21BE-65AC-4A0D-8FF0-7F03E0F24C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A8646B-7081-4E64-BEE4-148B91B7D5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070063-502e-4cd6-96a0-8c9281fe0e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2065</TotalTime>
  <Words>276</Words>
  <Application>Microsoft Office PowerPoint</Application>
  <PresentationFormat>Custom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PowerPoint Presentation</vt:lpstr>
    </vt:vector>
  </TitlesOfParts>
  <Company>AGS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Flint</dc:creator>
  <cp:lastModifiedBy>Lucy Forrester</cp:lastModifiedBy>
  <cp:revision>89</cp:revision>
  <dcterms:created xsi:type="dcterms:W3CDTF">2023-04-05T10:42:06Z</dcterms:created>
  <dcterms:modified xsi:type="dcterms:W3CDTF">2025-09-16T11:18:11Z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0x010100819F2192643EB34C95BCFAA67547D16E</vt:lpwstr>
  </property>
  <property fmtid="{D5CDD505-2E9C-101B-9397-08002B2CF9AE}" pid="3" name="Order">
    <vt:r8>45200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