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6"/>
  </p:notesMasterIdLst>
  <p:sldIdLst>
    <p:sldId id="316" r:id="rId5"/>
    <p:sldId id="272" r:id="rId6"/>
    <p:sldId id="273" r:id="rId7"/>
    <p:sldId id="317" r:id="rId8"/>
    <p:sldId id="274" r:id="rId9"/>
    <p:sldId id="271" r:id="rId10"/>
    <p:sldId id="263" r:id="rId11"/>
    <p:sldId id="275" r:id="rId12"/>
    <p:sldId id="294" r:id="rId13"/>
    <p:sldId id="266" r:id="rId14"/>
    <p:sldId id="318" r:id="rId15"/>
    <p:sldId id="26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2" r:id="rId30"/>
    <p:sldId id="293" r:id="rId31"/>
    <p:sldId id="295" r:id="rId32"/>
    <p:sldId id="296" r:id="rId33"/>
    <p:sldId id="297" r:id="rId34"/>
    <p:sldId id="301" r:id="rId35"/>
    <p:sldId id="302" r:id="rId36"/>
    <p:sldId id="303" r:id="rId37"/>
    <p:sldId id="306" r:id="rId38"/>
    <p:sldId id="307" r:id="rId39"/>
    <p:sldId id="308" r:id="rId40"/>
    <p:sldId id="309" r:id="rId41"/>
    <p:sldId id="310" r:id="rId42"/>
    <p:sldId id="311" r:id="rId43"/>
    <p:sldId id="269" r:id="rId44"/>
    <p:sldId id="268" r:id="rId45"/>
  </p:sldIdLst>
  <p:sldSz cx="6858000" cy="9906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3F5190-FDAD-4695-B298-CE3DB19E7438}" v="131" dt="2025-11-26T09:27:37.165"/>
    <p1510:client id="{F825B3A8-4563-4DB8-99CD-9374A8BFAD7C}" v="2" dt="2025-11-25T21:02:59.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74" d="100"/>
          <a:sy n="74" d="100"/>
        </p:scale>
        <p:origin x="3234" y="60"/>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37FB088-1D04-4578-A519-105D98A64B96}" type="datetimeFigureOut">
              <a:rPr lang="en-GB" smtClean="0"/>
              <a:t>03/12/2025</a:t>
            </a:fld>
            <a:endParaRPr lang="en-GB"/>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9AD75B48-8BA3-4762-82E7-C5F5F6074B9B}" type="slidenum">
              <a:rPr lang="en-GB" smtClean="0"/>
              <a:t>‹#›</a:t>
            </a:fld>
            <a:endParaRPr lang="en-GB"/>
          </a:p>
        </p:txBody>
      </p:sp>
    </p:spTree>
    <p:extLst>
      <p:ext uri="{BB962C8B-B14F-4D97-AF65-F5344CB8AC3E}">
        <p14:creationId xmlns:p14="http://schemas.microsoft.com/office/powerpoint/2010/main" val="173384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0D1E8-F1F8-BA1E-DED4-90ECF76D7B9C}"/>
              </a:ext>
            </a:extLst>
          </p:cNvPr>
          <p:cNvSpPr>
            <a:spLocks noGrp="1"/>
          </p:cNvSpPr>
          <p:nvPr>
            <p:ph type="ctrTitle"/>
          </p:nvPr>
        </p:nvSpPr>
        <p:spPr>
          <a:xfrm>
            <a:off x="857250" y="1621191"/>
            <a:ext cx="5143500" cy="3448756"/>
          </a:xfrm>
        </p:spPr>
        <p:txBody>
          <a:bodyPr anchor="b"/>
          <a:lstStyle>
            <a:lvl1pPr algn="ctr">
              <a:defRPr sz="3375"/>
            </a:lvl1pPr>
          </a:lstStyle>
          <a:p>
            <a:r>
              <a:rPr lang="en-US"/>
              <a:t>Click to edit Master title style</a:t>
            </a:r>
            <a:endParaRPr lang="en-GB"/>
          </a:p>
        </p:txBody>
      </p:sp>
      <p:sp>
        <p:nvSpPr>
          <p:cNvPr id="3" name="Subtitle 2">
            <a:extLst>
              <a:ext uri="{FF2B5EF4-FFF2-40B4-BE49-F238E27FC236}">
                <a16:creationId xmlns:a16="http://schemas.microsoft.com/office/drawing/2014/main" id="{198A0AEA-356D-8E36-8B81-93D724E03D86}"/>
              </a:ext>
            </a:extLst>
          </p:cNvPr>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089183-584C-41AF-A1E2-EEE866836A1C}"/>
              </a:ext>
            </a:extLst>
          </p:cNvPr>
          <p:cNvSpPr>
            <a:spLocks noGrp="1"/>
          </p:cNvSpPr>
          <p:nvPr>
            <p:ph type="dt" sz="half" idx="10"/>
          </p:nvPr>
        </p:nvSpPr>
        <p:spPr/>
        <p:txBody>
          <a:bodyPr/>
          <a:lstStyle/>
          <a:p>
            <a:fld id="{E7585BD8-7E78-499C-8BD3-F17293C8C1B2}" type="datetime1">
              <a:rPr lang="en-GB" smtClean="0"/>
              <a:t>03/12/2025</a:t>
            </a:fld>
            <a:endParaRPr lang="en-GB"/>
          </a:p>
        </p:txBody>
      </p:sp>
      <p:sp>
        <p:nvSpPr>
          <p:cNvPr id="5" name="Footer Placeholder 4">
            <a:extLst>
              <a:ext uri="{FF2B5EF4-FFF2-40B4-BE49-F238E27FC236}">
                <a16:creationId xmlns:a16="http://schemas.microsoft.com/office/drawing/2014/main" id="{507FD6B4-9FDA-2CE9-86A1-5116E9FCB4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00D36B-5AE1-395E-3CA9-DBB116F3307C}"/>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79695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DB36-BA99-D454-5731-D21F3604FD8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CCFF20-8618-71FF-D89C-B1D6AEAE81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078DFE-45D3-B23F-3FB4-104F94ED6618}"/>
              </a:ext>
            </a:extLst>
          </p:cNvPr>
          <p:cNvSpPr>
            <a:spLocks noGrp="1"/>
          </p:cNvSpPr>
          <p:nvPr>
            <p:ph type="dt" sz="half" idx="10"/>
          </p:nvPr>
        </p:nvSpPr>
        <p:spPr/>
        <p:txBody>
          <a:bodyPr/>
          <a:lstStyle/>
          <a:p>
            <a:fld id="{113552C2-D5A8-4F1A-A4B4-BE4C9B9F894B}" type="datetime1">
              <a:rPr lang="en-GB" smtClean="0"/>
              <a:t>03/12/2025</a:t>
            </a:fld>
            <a:endParaRPr lang="en-GB"/>
          </a:p>
        </p:txBody>
      </p:sp>
      <p:sp>
        <p:nvSpPr>
          <p:cNvPr id="5" name="Footer Placeholder 4">
            <a:extLst>
              <a:ext uri="{FF2B5EF4-FFF2-40B4-BE49-F238E27FC236}">
                <a16:creationId xmlns:a16="http://schemas.microsoft.com/office/drawing/2014/main" id="{4AFADDF4-19B4-DA34-4A5A-C2002EAAA4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52CCDD-3C23-6477-99A2-2A8156023A3F}"/>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125101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88CECF-2364-4960-AD29-B2499D247D8C}"/>
              </a:ext>
            </a:extLst>
          </p:cNvPr>
          <p:cNvSpPr>
            <a:spLocks noGrp="1"/>
          </p:cNvSpPr>
          <p:nvPr>
            <p:ph type="title" orient="vert"/>
          </p:nvPr>
        </p:nvSpPr>
        <p:spPr>
          <a:xfrm>
            <a:off x="4907756" y="527403"/>
            <a:ext cx="1478756" cy="839487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16E8D1-E425-73EF-29A0-B66DB40D212E}"/>
              </a:ext>
            </a:extLst>
          </p:cNvPr>
          <p:cNvSpPr>
            <a:spLocks noGrp="1"/>
          </p:cNvSpPr>
          <p:nvPr>
            <p:ph type="body" orient="vert" idx="1"/>
          </p:nvPr>
        </p:nvSpPr>
        <p:spPr>
          <a:xfrm>
            <a:off x="471487"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746F58-4E8D-AF10-7300-1C7154A14D49}"/>
              </a:ext>
            </a:extLst>
          </p:cNvPr>
          <p:cNvSpPr>
            <a:spLocks noGrp="1"/>
          </p:cNvSpPr>
          <p:nvPr>
            <p:ph type="dt" sz="half" idx="10"/>
          </p:nvPr>
        </p:nvSpPr>
        <p:spPr/>
        <p:txBody>
          <a:bodyPr/>
          <a:lstStyle/>
          <a:p>
            <a:fld id="{B9B554EE-32F8-4111-AC57-B13FF38CA16B}" type="datetime1">
              <a:rPr lang="en-GB" smtClean="0"/>
              <a:t>03/12/2025</a:t>
            </a:fld>
            <a:endParaRPr lang="en-GB"/>
          </a:p>
        </p:txBody>
      </p:sp>
      <p:sp>
        <p:nvSpPr>
          <p:cNvPr id="5" name="Footer Placeholder 4">
            <a:extLst>
              <a:ext uri="{FF2B5EF4-FFF2-40B4-BE49-F238E27FC236}">
                <a16:creationId xmlns:a16="http://schemas.microsoft.com/office/drawing/2014/main" id="{CF5E6795-261A-A70A-85C8-8E68006C8C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CABC81-C467-9DED-011F-B4EF6986A9F4}"/>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179871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853EA-692E-BF39-D0E3-03828F131E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6974FB-9A0B-EC31-5579-12B110CDCD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5ADF74-9BE5-F60D-1975-5D315B6DB08D}"/>
              </a:ext>
            </a:extLst>
          </p:cNvPr>
          <p:cNvSpPr>
            <a:spLocks noGrp="1"/>
          </p:cNvSpPr>
          <p:nvPr>
            <p:ph type="dt" sz="half" idx="10"/>
          </p:nvPr>
        </p:nvSpPr>
        <p:spPr/>
        <p:txBody>
          <a:bodyPr/>
          <a:lstStyle/>
          <a:p>
            <a:fld id="{43CF3BCA-34DA-4EB6-B715-3DD8789073A3}" type="datetime1">
              <a:rPr lang="en-GB" smtClean="0"/>
              <a:t>03/12/2025</a:t>
            </a:fld>
            <a:endParaRPr lang="en-GB"/>
          </a:p>
        </p:txBody>
      </p:sp>
      <p:sp>
        <p:nvSpPr>
          <p:cNvPr id="5" name="Footer Placeholder 4">
            <a:extLst>
              <a:ext uri="{FF2B5EF4-FFF2-40B4-BE49-F238E27FC236}">
                <a16:creationId xmlns:a16="http://schemas.microsoft.com/office/drawing/2014/main" id="{59FD6E57-D81A-C435-516B-A1D5998F95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F03B1-7747-01D9-3845-714D2CAFFCD3}"/>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102935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E846-0BC8-ED01-888B-9085FF21EF3C}"/>
              </a:ext>
            </a:extLst>
          </p:cNvPr>
          <p:cNvSpPr>
            <a:spLocks noGrp="1"/>
          </p:cNvSpPr>
          <p:nvPr>
            <p:ph type="title"/>
          </p:nvPr>
        </p:nvSpPr>
        <p:spPr>
          <a:xfrm>
            <a:off x="467916" y="2469622"/>
            <a:ext cx="5915025" cy="4120620"/>
          </a:xfrm>
        </p:spPr>
        <p:txBody>
          <a:bodyPr anchor="b"/>
          <a:lstStyle>
            <a:lvl1pPr>
              <a:defRPr sz="337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7769E6-3AC3-6A4D-E783-8AE06D32FF96}"/>
              </a:ext>
            </a:extLst>
          </p:cNvPr>
          <p:cNvSpPr>
            <a:spLocks noGrp="1"/>
          </p:cNvSpPr>
          <p:nvPr>
            <p:ph type="body" idx="1"/>
          </p:nvPr>
        </p:nvSpPr>
        <p:spPr>
          <a:xfrm>
            <a:off x="467916" y="6629225"/>
            <a:ext cx="5915025" cy="2166937"/>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71A3D-DD20-3C56-E1FF-AC7C2644C171}"/>
              </a:ext>
            </a:extLst>
          </p:cNvPr>
          <p:cNvSpPr>
            <a:spLocks noGrp="1"/>
          </p:cNvSpPr>
          <p:nvPr>
            <p:ph type="dt" sz="half" idx="10"/>
          </p:nvPr>
        </p:nvSpPr>
        <p:spPr/>
        <p:txBody>
          <a:bodyPr/>
          <a:lstStyle/>
          <a:p>
            <a:fld id="{645CF9F5-1F11-4305-8283-69D8EE2E30C8}" type="datetime1">
              <a:rPr lang="en-GB" smtClean="0"/>
              <a:t>03/12/2025</a:t>
            </a:fld>
            <a:endParaRPr lang="en-GB"/>
          </a:p>
        </p:txBody>
      </p:sp>
      <p:sp>
        <p:nvSpPr>
          <p:cNvPr id="5" name="Footer Placeholder 4">
            <a:extLst>
              <a:ext uri="{FF2B5EF4-FFF2-40B4-BE49-F238E27FC236}">
                <a16:creationId xmlns:a16="http://schemas.microsoft.com/office/drawing/2014/main" id="{9331E3A4-5123-0BE3-5030-6F21B95E2A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CCC5AC-20A7-6284-29EB-8E3C18EE6BAB}"/>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204139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FCDA9-1094-ABDB-A5FB-97ADCCCD27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9DE2A9-3572-6EC7-BF66-11AF6D109EAA}"/>
              </a:ext>
            </a:extLst>
          </p:cNvPr>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FA023B-5005-4851-B025-E3253AECEBD5}"/>
              </a:ext>
            </a:extLst>
          </p:cNvPr>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E33D9B-3DFF-5CD5-53B6-00418C46D149}"/>
              </a:ext>
            </a:extLst>
          </p:cNvPr>
          <p:cNvSpPr>
            <a:spLocks noGrp="1"/>
          </p:cNvSpPr>
          <p:nvPr>
            <p:ph type="dt" sz="half" idx="10"/>
          </p:nvPr>
        </p:nvSpPr>
        <p:spPr/>
        <p:txBody>
          <a:bodyPr/>
          <a:lstStyle/>
          <a:p>
            <a:fld id="{6982B090-6C50-4218-8EF6-6A0B296C6EA0}" type="datetime1">
              <a:rPr lang="en-GB" smtClean="0"/>
              <a:t>03/12/2025</a:t>
            </a:fld>
            <a:endParaRPr lang="en-GB"/>
          </a:p>
        </p:txBody>
      </p:sp>
      <p:sp>
        <p:nvSpPr>
          <p:cNvPr id="6" name="Footer Placeholder 5">
            <a:extLst>
              <a:ext uri="{FF2B5EF4-FFF2-40B4-BE49-F238E27FC236}">
                <a16:creationId xmlns:a16="http://schemas.microsoft.com/office/drawing/2014/main" id="{87A30D03-35B5-A655-C6CA-3D2E26BBA6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CC2559-CD24-1C67-F484-35EDCE9DAF4E}"/>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167719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944F4-B096-28B4-BF3E-1F4672AD185C}"/>
              </a:ext>
            </a:extLst>
          </p:cNvPr>
          <p:cNvSpPr>
            <a:spLocks noGrp="1"/>
          </p:cNvSpPr>
          <p:nvPr>
            <p:ph type="title"/>
          </p:nvPr>
        </p:nvSpPr>
        <p:spPr>
          <a:xfrm>
            <a:off x="472381" y="527404"/>
            <a:ext cx="5915025" cy="191470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3CD744-D226-3568-0E26-79A2FB5A3EA3}"/>
              </a:ext>
            </a:extLst>
          </p:cNvPr>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B2857D17-175F-46E5-A90C-A24E07BD1CF2}"/>
              </a:ext>
            </a:extLst>
          </p:cNvPr>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6E8AD9-EE08-BFBE-B569-9F9E024DF721}"/>
              </a:ext>
            </a:extLst>
          </p:cNvPr>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7B8F6-B9E6-11C0-EC76-2DF9968DF3B7}"/>
              </a:ext>
            </a:extLst>
          </p:cNvPr>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AECA6B-3B60-32ED-2AE4-81876AEC5F0F}"/>
              </a:ext>
            </a:extLst>
          </p:cNvPr>
          <p:cNvSpPr>
            <a:spLocks noGrp="1"/>
          </p:cNvSpPr>
          <p:nvPr>
            <p:ph type="dt" sz="half" idx="10"/>
          </p:nvPr>
        </p:nvSpPr>
        <p:spPr/>
        <p:txBody>
          <a:bodyPr/>
          <a:lstStyle/>
          <a:p>
            <a:fld id="{672B3732-124C-46C6-823E-3616390E7AF2}" type="datetime1">
              <a:rPr lang="en-GB" smtClean="0"/>
              <a:t>03/12/2025</a:t>
            </a:fld>
            <a:endParaRPr lang="en-GB"/>
          </a:p>
        </p:txBody>
      </p:sp>
      <p:sp>
        <p:nvSpPr>
          <p:cNvPr id="8" name="Footer Placeholder 7">
            <a:extLst>
              <a:ext uri="{FF2B5EF4-FFF2-40B4-BE49-F238E27FC236}">
                <a16:creationId xmlns:a16="http://schemas.microsoft.com/office/drawing/2014/main" id="{8BA4560A-6E7D-AD81-80C1-8E77C59719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57A56FE-37FE-61A6-C52F-F6832972658F}"/>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195052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A496-2579-988A-88CA-21320346F7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6FD840-3378-A381-3B1F-93FE50758BC2}"/>
              </a:ext>
            </a:extLst>
          </p:cNvPr>
          <p:cNvSpPr>
            <a:spLocks noGrp="1"/>
          </p:cNvSpPr>
          <p:nvPr>
            <p:ph type="dt" sz="half" idx="10"/>
          </p:nvPr>
        </p:nvSpPr>
        <p:spPr/>
        <p:txBody>
          <a:bodyPr/>
          <a:lstStyle/>
          <a:p>
            <a:fld id="{5EDC64AD-627A-4483-9D6E-82DB6FF1CB46}" type="datetime1">
              <a:rPr lang="en-GB" smtClean="0"/>
              <a:t>03/12/2025</a:t>
            </a:fld>
            <a:endParaRPr lang="en-GB"/>
          </a:p>
        </p:txBody>
      </p:sp>
      <p:sp>
        <p:nvSpPr>
          <p:cNvPr id="4" name="Footer Placeholder 3">
            <a:extLst>
              <a:ext uri="{FF2B5EF4-FFF2-40B4-BE49-F238E27FC236}">
                <a16:creationId xmlns:a16="http://schemas.microsoft.com/office/drawing/2014/main" id="{B3012554-0518-1FCB-2108-018011A99D0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F3E22F0-48E4-0EE6-2CC0-F21AD3AA3384}"/>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2833591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8B694-5DCB-D5A5-F1C5-81081DBE8CF9}"/>
              </a:ext>
            </a:extLst>
          </p:cNvPr>
          <p:cNvSpPr>
            <a:spLocks noGrp="1"/>
          </p:cNvSpPr>
          <p:nvPr>
            <p:ph type="dt" sz="half" idx="10"/>
          </p:nvPr>
        </p:nvSpPr>
        <p:spPr/>
        <p:txBody>
          <a:bodyPr/>
          <a:lstStyle/>
          <a:p>
            <a:fld id="{6B764663-8F63-426A-9831-F2A7DDDF81F4}" type="datetime1">
              <a:rPr lang="en-GB" smtClean="0"/>
              <a:t>03/12/2025</a:t>
            </a:fld>
            <a:endParaRPr lang="en-GB"/>
          </a:p>
        </p:txBody>
      </p:sp>
      <p:sp>
        <p:nvSpPr>
          <p:cNvPr id="3" name="Footer Placeholder 2">
            <a:extLst>
              <a:ext uri="{FF2B5EF4-FFF2-40B4-BE49-F238E27FC236}">
                <a16:creationId xmlns:a16="http://schemas.microsoft.com/office/drawing/2014/main" id="{10AECE3A-403F-01FE-7DF1-4B174C9037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0BC1B7-3249-2D5B-108F-1473CF2977E2}"/>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93804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5448-F403-155E-B39A-2F3FF616117B}"/>
              </a:ext>
            </a:extLst>
          </p:cNvPr>
          <p:cNvSpPr>
            <a:spLocks noGrp="1"/>
          </p:cNvSpPr>
          <p:nvPr>
            <p:ph type="title"/>
          </p:nvPr>
        </p:nvSpPr>
        <p:spPr>
          <a:xfrm>
            <a:off x="472381" y="660400"/>
            <a:ext cx="2211883" cy="2311400"/>
          </a:xfrm>
        </p:spPr>
        <p:txBody>
          <a:bodyPr anchor="b"/>
          <a:lstStyle>
            <a:lvl1pPr>
              <a:defRPr sz="1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6BBB488-3D85-08A2-296D-940B38966279}"/>
              </a:ext>
            </a:extLst>
          </p:cNvPr>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C5729D-5BC1-8AC9-E2BF-6E94AC35CC66}"/>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0709BB27-CEA7-7D38-1AF8-CB526CF408BE}"/>
              </a:ext>
            </a:extLst>
          </p:cNvPr>
          <p:cNvSpPr>
            <a:spLocks noGrp="1"/>
          </p:cNvSpPr>
          <p:nvPr>
            <p:ph type="dt" sz="half" idx="10"/>
          </p:nvPr>
        </p:nvSpPr>
        <p:spPr/>
        <p:txBody>
          <a:bodyPr/>
          <a:lstStyle/>
          <a:p>
            <a:fld id="{2CD89836-8594-42A7-8AED-1AB5B0F42A75}" type="datetime1">
              <a:rPr lang="en-GB" smtClean="0"/>
              <a:t>03/12/2025</a:t>
            </a:fld>
            <a:endParaRPr lang="en-GB"/>
          </a:p>
        </p:txBody>
      </p:sp>
      <p:sp>
        <p:nvSpPr>
          <p:cNvPr id="6" name="Footer Placeholder 5">
            <a:extLst>
              <a:ext uri="{FF2B5EF4-FFF2-40B4-BE49-F238E27FC236}">
                <a16:creationId xmlns:a16="http://schemas.microsoft.com/office/drawing/2014/main" id="{7686E2D9-5AF7-6870-4101-B83E77F840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63C61-99E8-DDEE-2029-84CCBF0BB459}"/>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5366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EE4B-408F-F810-CDD5-D298690D3CCE}"/>
              </a:ext>
            </a:extLst>
          </p:cNvPr>
          <p:cNvSpPr>
            <a:spLocks noGrp="1"/>
          </p:cNvSpPr>
          <p:nvPr>
            <p:ph type="title"/>
          </p:nvPr>
        </p:nvSpPr>
        <p:spPr>
          <a:xfrm>
            <a:off x="472381" y="660400"/>
            <a:ext cx="2211883" cy="2311400"/>
          </a:xfrm>
        </p:spPr>
        <p:txBody>
          <a:bodyPr anchor="b"/>
          <a:lstStyle>
            <a:lvl1pPr>
              <a:defRPr sz="1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3E4C7B-8AB6-4DEB-A0F8-3849165C0189}"/>
              </a:ext>
            </a:extLst>
          </p:cNvPr>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a:p>
        </p:txBody>
      </p:sp>
      <p:sp>
        <p:nvSpPr>
          <p:cNvPr id="4" name="Text Placeholder 3">
            <a:extLst>
              <a:ext uri="{FF2B5EF4-FFF2-40B4-BE49-F238E27FC236}">
                <a16:creationId xmlns:a16="http://schemas.microsoft.com/office/drawing/2014/main" id="{EA0E6371-3AF8-EE6C-58C8-0F4BA49A8C62}"/>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AA7795BA-122A-EB5B-7DF6-7AD6C7866997}"/>
              </a:ext>
            </a:extLst>
          </p:cNvPr>
          <p:cNvSpPr>
            <a:spLocks noGrp="1"/>
          </p:cNvSpPr>
          <p:nvPr>
            <p:ph type="dt" sz="half" idx="10"/>
          </p:nvPr>
        </p:nvSpPr>
        <p:spPr/>
        <p:txBody>
          <a:bodyPr/>
          <a:lstStyle/>
          <a:p>
            <a:fld id="{AD81F557-CFB8-4479-BCE5-6821BB1BF713}" type="datetime1">
              <a:rPr lang="en-GB" smtClean="0"/>
              <a:t>03/12/2025</a:t>
            </a:fld>
            <a:endParaRPr lang="en-GB"/>
          </a:p>
        </p:txBody>
      </p:sp>
      <p:sp>
        <p:nvSpPr>
          <p:cNvPr id="6" name="Footer Placeholder 5">
            <a:extLst>
              <a:ext uri="{FF2B5EF4-FFF2-40B4-BE49-F238E27FC236}">
                <a16:creationId xmlns:a16="http://schemas.microsoft.com/office/drawing/2014/main" id="{7C0DA643-0ADC-4053-DAA6-CCDA54C494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58052-3CDA-3C19-FA7B-510058B10C9C}"/>
              </a:ext>
            </a:extLst>
          </p:cNvPr>
          <p:cNvSpPr>
            <a:spLocks noGrp="1"/>
          </p:cNvSpPr>
          <p:nvPr>
            <p:ph type="sldNum" sz="quarter" idx="12"/>
          </p:nvPr>
        </p:nvSpPr>
        <p:spPr/>
        <p:txBody>
          <a:bodyPr/>
          <a:lstStyle/>
          <a:p>
            <a:fld id="{02F79472-D568-4E77-B654-FBE646ED5EC2}" type="slidenum">
              <a:rPr lang="en-GB" smtClean="0"/>
              <a:t>‹#›</a:t>
            </a:fld>
            <a:endParaRPr lang="en-GB"/>
          </a:p>
        </p:txBody>
      </p:sp>
    </p:spTree>
    <p:extLst>
      <p:ext uri="{BB962C8B-B14F-4D97-AF65-F5344CB8AC3E}">
        <p14:creationId xmlns:p14="http://schemas.microsoft.com/office/powerpoint/2010/main" val="165383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6FE62-F42B-8064-AC1A-7E93DAD72226}"/>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AFFD87-03A4-71BA-0108-132731CFECED}"/>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2D10D3-B4FB-D2BA-1C69-2DCF5072C225}"/>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82000"/>
                  </a:schemeClr>
                </a:solidFill>
              </a:defRPr>
            </a:lvl1pPr>
          </a:lstStyle>
          <a:p>
            <a:fld id="{FD90C1B1-6E5C-442D-AAC8-AE59F7B0EC48}" type="datetime1">
              <a:rPr lang="en-GB" smtClean="0"/>
              <a:t>03/12/2025</a:t>
            </a:fld>
            <a:endParaRPr lang="en-GB"/>
          </a:p>
        </p:txBody>
      </p:sp>
      <p:sp>
        <p:nvSpPr>
          <p:cNvPr id="5" name="Footer Placeholder 4">
            <a:extLst>
              <a:ext uri="{FF2B5EF4-FFF2-40B4-BE49-F238E27FC236}">
                <a16:creationId xmlns:a16="http://schemas.microsoft.com/office/drawing/2014/main" id="{252E8CAD-5471-C7CE-0D2E-FE7C2FE8BD27}"/>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1007556-EE51-B295-724B-7A888ECA5F23}"/>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82000"/>
                  </a:schemeClr>
                </a:solidFill>
              </a:defRPr>
            </a:lvl1pPr>
          </a:lstStyle>
          <a:p>
            <a:fld id="{02F79472-D568-4E77-B654-FBE646ED5EC2}" type="slidenum">
              <a:rPr lang="en-GB" smtClean="0"/>
              <a:t>‹#›</a:t>
            </a:fld>
            <a:endParaRPr lang="en-GB"/>
          </a:p>
        </p:txBody>
      </p:sp>
    </p:spTree>
    <p:extLst>
      <p:ext uri="{BB962C8B-B14F-4D97-AF65-F5344CB8AC3E}">
        <p14:creationId xmlns:p14="http://schemas.microsoft.com/office/powerpoint/2010/main" val="40980574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PUrOFUbgw2g?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ucas.com/" TargetMode="Externa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EdntRPtWnpk?feature=oembed" TargetMode="External"/><Relationship Id="rId6" Type="http://schemas.openxmlformats.org/officeDocument/2006/relationships/image" Target="../media/image14.png"/><Relationship Id="rId5" Type="http://schemas.openxmlformats.org/officeDocument/2006/relationships/hyperlink" Target="https://www.thecompleteuniversityguide.co.uk/"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bhjTFvRibd4?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ife.org.uk/article/sixth-form-epq-extended-project-qualification/"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uuyynIBDgeU?feature=oembed" TargetMode="External"/><Relationship Id="rId6" Type="http://schemas.openxmlformats.org/officeDocument/2006/relationships/hyperlink" Target="https://www.ucas.com/further-education/post-16-qualifications/qualifications-you-can-take/btec-diplomas" TargetMode="External"/><Relationship Id="rId5" Type="http://schemas.openxmlformats.org/officeDocument/2006/relationships/image" Target="../media/image20.png"/><Relationship Id="rId4" Type="http://schemas.openxmlformats.org/officeDocument/2006/relationships/hyperlink" Target="https://qualifications.pearson.com/en/about-us/qualification-brands/btec.htm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7rua65bHjMw?feature=oembed" TargetMode="Externa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s://www.tlevels.gov.u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9R-ODSPnGAE?feature=oembed"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hyperlink" Target="https://www.apprenticeships.gov.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QabL97J2vmw?feature=oembed"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ucas.com/further-education/post-16-qualifications/qualifications-you-can-take/cambridge-technicals" TargetMode="External"/><Relationship Id="rId7" Type="http://schemas.openxmlformats.org/officeDocument/2006/relationships/hyperlink" Target="https://www.ucas.com/further-education/post-16-qualifications/qualifications-you-can-take/techbac"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www.cityandguilds.com/about-us" TargetMode="Externa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localoffer.derbyshire.gov.uk/apply-for-an-assessment/send-service-contact-details/send-service-contact-details.aspx"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gov.uk/1619-bursary-fund"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nationalcareers.service.gov.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nationalcareers.service.gov.uk/" TargetMode="External"/><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hyperlink" Target="https://www.talkingfutures.org.uk/" TargetMode="External"/><Relationship Id="rId1" Type="http://schemas.openxmlformats.org/officeDocument/2006/relationships/slideLayout" Target="../slideLayouts/slideLayout2.xml"/><Relationship Id="rId6" Type="http://schemas.openxmlformats.org/officeDocument/2006/relationships/hyperlink" Target="https://apprenticeshipguide.co.uk/" TargetMode="External"/><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hyperlink" Target="https://successatschool.org/" TargetMode="External"/><Relationship Id="rId9"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hyperlink" Target="mailto:jgrindey@anthonygell.co.uk" TargetMode="External"/><Relationship Id="rId2" Type="http://schemas.openxmlformats.org/officeDocument/2006/relationships/hyperlink" Target="mailto:klowe@anthonygell.co.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f_xAQNNi4pA?feature=oembed"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in different poses&#10;&#10;AI-generated content may be incorrect.">
            <a:extLst>
              <a:ext uri="{FF2B5EF4-FFF2-40B4-BE49-F238E27FC236}">
                <a16:creationId xmlns:a16="http://schemas.microsoft.com/office/drawing/2014/main" id="{FA7A3DB5-6C3A-9506-0E12-64DB9A3B0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91" y="3441"/>
            <a:ext cx="7001691" cy="9902559"/>
          </a:xfrm>
          <a:prstGeom prst="rect">
            <a:avLst/>
          </a:prstGeom>
        </p:spPr>
      </p:pic>
      <p:sp>
        <p:nvSpPr>
          <p:cNvPr id="6" name="Title 1">
            <a:extLst>
              <a:ext uri="{FF2B5EF4-FFF2-40B4-BE49-F238E27FC236}">
                <a16:creationId xmlns:a16="http://schemas.microsoft.com/office/drawing/2014/main" id="{2B9A6DB2-1310-4471-B8D0-8D987451A1A4}"/>
              </a:ext>
            </a:extLst>
          </p:cNvPr>
          <p:cNvSpPr>
            <a:spLocks noGrp="1"/>
          </p:cNvSpPr>
          <p:nvPr>
            <p:ph type="title"/>
          </p:nvPr>
        </p:nvSpPr>
        <p:spPr>
          <a:xfrm>
            <a:off x="122667" y="4445276"/>
            <a:ext cx="4013947" cy="603624"/>
          </a:xfrm>
        </p:spPr>
        <p:txBody>
          <a:bodyPr>
            <a:noAutofit/>
          </a:bodyPr>
          <a:lstStyle/>
          <a:p>
            <a:r>
              <a:rPr lang="en-GB" sz="3600" dirty="0">
                <a:solidFill>
                  <a:srgbClr val="FFC000"/>
                </a:solidFill>
                <a:latin typeface="Segoe UI Black"/>
                <a:ea typeface="Segoe UI Black"/>
              </a:rPr>
              <a:t>Post-16 Options</a:t>
            </a:r>
            <a:br>
              <a:rPr lang="en-GB" sz="3600" dirty="0">
                <a:latin typeface="Segoe UI Black" panose="020B0A02040204020203" pitchFamily="34" charset="0"/>
                <a:ea typeface="Segoe UI Black" panose="020B0A02040204020203" pitchFamily="34" charset="0"/>
              </a:rPr>
            </a:br>
            <a:r>
              <a:rPr lang="en-GB" sz="2000" dirty="0">
                <a:solidFill>
                  <a:srgbClr val="0F243F"/>
                </a:solidFill>
                <a:latin typeface="Segoe UI Black"/>
                <a:ea typeface="Segoe UI Black"/>
              </a:rPr>
              <a:t>A guide for parents/carers</a:t>
            </a:r>
          </a:p>
        </p:txBody>
      </p:sp>
      <p:sp>
        <p:nvSpPr>
          <p:cNvPr id="24" name="TextBox 23">
            <a:extLst>
              <a:ext uri="{FF2B5EF4-FFF2-40B4-BE49-F238E27FC236}">
                <a16:creationId xmlns:a16="http://schemas.microsoft.com/office/drawing/2014/main" id="{AF32485D-83EA-4F13-A789-53ED3AA64474}"/>
              </a:ext>
            </a:extLst>
          </p:cNvPr>
          <p:cNvSpPr txBox="1"/>
          <p:nvPr/>
        </p:nvSpPr>
        <p:spPr>
          <a:xfrm>
            <a:off x="267520" y="9346696"/>
            <a:ext cx="4013946"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18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Supporting Your Child’s Future, Together</a:t>
            </a:r>
            <a:endParaRPr kumimoji="0" lang="en-GB"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5006915-E637-42EB-9238-E6BB354C8458}"/>
              </a:ext>
            </a:extLst>
          </p:cNvPr>
          <p:cNvPicPr>
            <a:picLocks noChangeAspect="1"/>
          </p:cNvPicPr>
          <p:nvPr/>
        </p:nvPicPr>
        <p:blipFill>
          <a:blip r:embed="rId3"/>
          <a:stretch>
            <a:fillRect/>
          </a:stretch>
        </p:blipFill>
        <p:spPr>
          <a:xfrm>
            <a:off x="214114" y="161868"/>
            <a:ext cx="1640444" cy="459324"/>
          </a:xfrm>
          <a:prstGeom prst="rect">
            <a:avLst/>
          </a:prstGeom>
        </p:spPr>
      </p:pic>
      <p:pic>
        <p:nvPicPr>
          <p:cNvPr id="7" name="Picture 6" descr="A close up of a logo&#10;&#10;AI-generated content may be incorrect.">
            <a:extLst>
              <a:ext uri="{FF2B5EF4-FFF2-40B4-BE49-F238E27FC236}">
                <a16:creationId xmlns:a16="http://schemas.microsoft.com/office/drawing/2014/main" id="{973EE947-CF63-CD5A-1664-29216D76EE4C}"/>
              </a:ext>
            </a:extLst>
          </p:cNvPr>
          <p:cNvPicPr>
            <a:picLocks noChangeAspect="1"/>
          </p:cNvPicPr>
          <p:nvPr/>
        </p:nvPicPr>
        <p:blipFill>
          <a:blip r:embed="rId4"/>
          <a:stretch>
            <a:fillRect/>
          </a:stretch>
        </p:blipFill>
        <p:spPr>
          <a:xfrm>
            <a:off x="122666" y="3312211"/>
            <a:ext cx="3650843" cy="1026290"/>
          </a:xfrm>
          <a:prstGeom prst="rect">
            <a:avLst/>
          </a:prstGeom>
        </p:spPr>
      </p:pic>
    </p:spTree>
    <p:extLst>
      <p:ext uri="{BB962C8B-B14F-4D97-AF65-F5344CB8AC3E}">
        <p14:creationId xmlns:p14="http://schemas.microsoft.com/office/powerpoint/2010/main" val="2936886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1142856" y="-61600"/>
            <a:ext cx="6858000" cy="639506"/>
          </a:xfrm>
        </p:spPr>
        <p:txBody>
          <a:bodyPr>
            <a:noAutofit/>
          </a:bodyPr>
          <a:lstStyle/>
          <a:p>
            <a:r>
              <a:rPr lang="en-GB" sz="3200" dirty="0">
                <a:solidFill>
                  <a:srgbClr val="002060"/>
                </a:solidFill>
                <a:latin typeface="Segoe UI Black" panose="020B0A02040204020203" pitchFamily="34" charset="0"/>
                <a:ea typeface="Segoe UI Black" panose="020B0A02040204020203" pitchFamily="34" charset="0"/>
              </a:rPr>
              <a:t>Levels of Qualifications</a:t>
            </a:r>
          </a:p>
        </p:txBody>
      </p:sp>
      <p:sp>
        <p:nvSpPr>
          <p:cNvPr id="3" name="Slide Number Placeholder 2">
            <a:extLst>
              <a:ext uri="{FF2B5EF4-FFF2-40B4-BE49-F238E27FC236}">
                <a16:creationId xmlns:a16="http://schemas.microsoft.com/office/drawing/2014/main" id="{BC29756C-D821-4772-B4C4-7C279DA2AD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00193C6-A9FB-4C1F-93B9-3C4A481FB906}"/>
              </a:ext>
            </a:extLst>
          </p:cNvPr>
          <p:cNvSpPr txBox="1"/>
          <p:nvPr/>
        </p:nvSpPr>
        <p:spPr>
          <a:xfrm>
            <a:off x="0" y="640264"/>
            <a:ext cx="3836866" cy="333937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Understanding Qualification Levels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In England, Wales and Northern Ireland, qualifications are grouped into levels from Entry Level up to Level 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Entry Level is for people who are just starting out.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Levels 1 to 3 are the ones most students work towards at school or college.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higher the level, the more advanced and challenging the qualification is.</a:t>
            </a:r>
          </a:p>
        </p:txBody>
      </p:sp>
      <p:sp>
        <p:nvSpPr>
          <p:cNvPr id="24" name="TextBox 23">
            <a:extLst>
              <a:ext uri="{FF2B5EF4-FFF2-40B4-BE49-F238E27FC236}">
                <a16:creationId xmlns:a16="http://schemas.microsoft.com/office/drawing/2014/main" id="{6523C447-B2D6-4505-8C1C-DF5979C2FF26}"/>
              </a:ext>
            </a:extLst>
          </p:cNvPr>
          <p:cNvSpPr txBox="1"/>
          <p:nvPr/>
        </p:nvSpPr>
        <p:spPr>
          <a:xfrm>
            <a:off x="32677" y="4634267"/>
            <a:ext cx="6858000" cy="28777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Do These Levels Mean?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There are lots of different types of qualifications, so it can be confusing to know what they all lead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To help make it easier, we’ve put together a simple guide to show:</a:t>
            </a:r>
          </a:p>
          <a:p>
            <a:pPr marL="0" marR="0" lvl="0" indent="0" algn="l" defTabSz="457200" rtl="0" eaLnBrk="1" fontAlgn="auto" latinLnBrk="0" hangingPunct="1">
              <a:lnSpc>
                <a:spcPct val="100000"/>
              </a:lnSpc>
              <a:spcBef>
                <a:spcPts val="0"/>
              </a:spcBef>
              <a:spcAft>
                <a:spcPts val="0"/>
              </a:spcAft>
              <a:buClrTx/>
              <a:buSzTx/>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What each level means</a:t>
            </a:r>
          </a:p>
          <a:p>
            <a:pPr marL="0" marR="0" lvl="0" indent="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different types of learning – academic, vocational, and work-based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How each route can lead to higher education or a future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Remember, GCSEs are a Level 2 qualification. To progress further and gain more skills students should aim for Level 3 qualifications where possible.</a:t>
            </a:r>
          </a:p>
        </p:txBody>
      </p:sp>
      <p:pic>
        <p:nvPicPr>
          <p:cNvPr id="11" name="Online Media 10" title="Qualifications &amp; Levels Explained - Post 16 Education Options #careers #education">
            <a:hlinkClick r:id="" action="ppaction://media"/>
            <a:extLst>
              <a:ext uri="{FF2B5EF4-FFF2-40B4-BE49-F238E27FC236}">
                <a16:creationId xmlns:a16="http://schemas.microsoft.com/office/drawing/2014/main" id="{0D09CAD3-B9CB-4590-9D01-F043E71337FB}"/>
              </a:ext>
            </a:extLst>
          </p:cNvPr>
          <p:cNvPicPr>
            <a:picLocks noRot="1" noChangeAspect="1"/>
          </p:cNvPicPr>
          <p:nvPr>
            <a:videoFile r:link="rId1"/>
          </p:nvPr>
        </p:nvPicPr>
        <p:blipFill>
          <a:blip r:embed="rId3"/>
          <a:stretch>
            <a:fillRect/>
          </a:stretch>
        </p:blipFill>
        <p:spPr>
          <a:xfrm>
            <a:off x="3678610" y="1515645"/>
            <a:ext cx="2973846" cy="1680223"/>
          </a:xfrm>
          <a:prstGeom prst="rect">
            <a:avLst/>
          </a:prstGeom>
          <a:ln>
            <a:solidFill>
              <a:srgbClr val="FF6600"/>
            </a:solidFill>
          </a:ln>
        </p:spPr>
      </p:pic>
      <p:sp>
        <p:nvSpPr>
          <p:cNvPr id="21" name="TextBox 20">
            <a:extLst>
              <a:ext uri="{FF2B5EF4-FFF2-40B4-BE49-F238E27FC236}">
                <a16:creationId xmlns:a16="http://schemas.microsoft.com/office/drawing/2014/main" id="{E12727C0-D4BA-4615-A4F0-E5D99E92DEDE}"/>
              </a:ext>
            </a:extLst>
          </p:cNvPr>
          <p:cNvSpPr txBox="1"/>
          <p:nvPr/>
        </p:nvSpPr>
        <p:spPr>
          <a:xfrm>
            <a:off x="3678610" y="1094034"/>
            <a:ext cx="50292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Qualifications Explained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9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5EC503-3B73-B033-FD04-FE1E81CBEC22}"/>
              </a:ext>
            </a:extLst>
          </p:cNvPr>
          <p:cNvSpPr>
            <a:spLocks noGrp="1"/>
          </p:cNvSpPr>
          <p:nvPr>
            <p:ph type="sldNum" sz="quarter" idx="12"/>
          </p:nvPr>
        </p:nvSpPr>
        <p:spPr/>
        <p:txBody>
          <a:bodyPr/>
          <a:lstStyle/>
          <a:p>
            <a:fld id="{02F79472-D568-4E77-B654-FBE646ED5EC2}" type="slidenum">
              <a:rPr lang="en-GB" smtClean="0"/>
              <a:t>11</a:t>
            </a:fld>
            <a:endParaRPr lang="en-GB"/>
          </a:p>
        </p:txBody>
      </p:sp>
      <p:grpSp>
        <p:nvGrpSpPr>
          <p:cNvPr id="5" name="Group 4">
            <a:extLst>
              <a:ext uri="{FF2B5EF4-FFF2-40B4-BE49-F238E27FC236}">
                <a16:creationId xmlns:a16="http://schemas.microsoft.com/office/drawing/2014/main" id="{1C83CCDE-9371-7696-E720-ADA3E8470B32}"/>
              </a:ext>
            </a:extLst>
          </p:cNvPr>
          <p:cNvGrpSpPr/>
          <p:nvPr/>
        </p:nvGrpSpPr>
        <p:grpSpPr>
          <a:xfrm>
            <a:off x="113694" y="919525"/>
            <a:ext cx="6557561" cy="4033475"/>
            <a:chOff x="528320" y="1343825"/>
            <a:chExt cx="5858193" cy="4081615"/>
          </a:xfrm>
        </p:grpSpPr>
        <p:pic>
          <p:nvPicPr>
            <p:cNvPr id="6" name="Picture 5">
              <a:extLst>
                <a:ext uri="{FF2B5EF4-FFF2-40B4-BE49-F238E27FC236}">
                  <a16:creationId xmlns:a16="http://schemas.microsoft.com/office/drawing/2014/main" id="{73718B79-29A4-1A68-8E52-A8A89C68E6A4}"/>
                </a:ext>
              </a:extLst>
            </p:cNvPr>
            <p:cNvPicPr>
              <a:picLocks noChangeAspect="1"/>
            </p:cNvPicPr>
            <p:nvPr/>
          </p:nvPicPr>
          <p:blipFill rotWithShape="1">
            <a:blip r:embed="rId2"/>
            <a:srcRect l="3468" t="4458" r="2438" b="2641"/>
            <a:stretch/>
          </p:blipFill>
          <p:spPr>
            <a:xfrm>
              <a:off x="528320" y="1343825"/>
              <a:ext cx="5858193" cy="4081615"/>
            </a:xfrm>
            <a:prstGeom prst="rect">
              <a:avLst/>
            </a:prstGeom>
            <a:ln>
              <a:solidFill>
                <a:schemeClr val="bg1">
                  <a:lumMod val="50000"/>
                </a:schemeClr>
              </a:solidFill>
            </a:ln>
          </p:spPr>
        </p:pic>
        <p:sp>
          <p:nvSpPr>
            <p:cNvPr id="7" name="Rectangle 6">
              <a:extLst>
                <a:ext uri="{FF2B5EF4-FFF2-40B4-BE49-F238E27FC236}">
                  <a16:creationId xmlns:a16="http://schemas.microsoft.com/office/drawing/2014/main" id="{F335DB4F-7AE5-0E07-BF6E-E404B9D34F52}"/>
                </a:ext>
              </a:extLst>
            </p:cNvPr>
            <p:cNvSpPr/>
            <p:nvPr/>
          </p:nvSpPr>
          <p:spPr>
            <a:xfrm>
              <a:off x="4880247" y="1350567"/>
              <a:ext cx="1469482" cy="303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89461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992252" y="146505"/>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What are A-Levels?</a:t>
            </a:r>
          </a:p>
        </p:txBody>
      </p:sp>
      <p:sp>
        <p:nvSpPr>
          <p:cNvPr id="3" name="Slide Number Placeholder 2">
            <a:extLst>
              <a:ext uri="{FF2B5EF4-FFF2-40B4-BE49-F238E27FC236}">
                <a16:creationId xmlns:a16="http://schemas.microsoft.com/office/drawing/2014/main" id="{30F60AB7-B2CC-404C-963C-4BEDE0165B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18D0BA7-4D3A-49A0-AAB5-861FCA995B78}"/>
              </a:ext>
            </a:extLst>
          </p:cNvPr>
          <p:cNvSpPr txBox="1"/>
          <p:nvPr/>
        </p:nvSpPr>
        <p:spPr>
          <a:xfrm>
            <a:off x="165357" y="1033132"/>
            <a:ext cx="6347620" cy="66171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 Levels (Advanced Level qualifications) are courses where students study a subject in more detail over two years. At the end of the two years, there are exam</a:t>
            </a:r>
            <a:r>
              <a:rPr lang="en-GB" sz="1500" dirty="0">
                <a:solidFill>
                  <a:srgbClr val="002060"/>
                </a:solidFill>
                <a:latin typeface="Figtree Light" pitchFamily="2" charset="0"/>
              </a:rPr>
              <a:t>s</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to test what they’ve learned.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Most learning is done in the classroom, with support from teachers.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How Many A Levels Do Students Take?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Most students take three A levels.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 may take four, but only the top three grades count when applying to university.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These grades are turned into ‘UCAS points’, which are used by universities to offer places on courses.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UCAS points for A levels range from 16 to 56 points, depending on the grades a student gets.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Choosing Subjects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There are more subjects available at A level than at GCSE – so your child might pick something they haven’t studied before.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they find they don’t enjoy it, or it’s not what they expected, most schools and colleges will let them change subjects in the first half term.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Usually, your child will need at least a Grade 6 at GCSE in a subject they want to continue at A level – though sometimes exceptions can </a:t>
            </a:r>
            <a:r>
              <a:rPr lang="en-GB" sz="1500" dirty="0">
                <a:solidFill>
                  <a:srgbClr val="002060"/>
                </a:solidFill>
                <a:latin typeface="Figtree Light" pitchFamily="2" charset="0"/>
              </a:rPr>
              <a:t>and are</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made.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pic>
        <p:nvPicPr>
          <p:cNvPr id="17" name="Picture 16">
            <a:extLst>
              <a:ext uri="{FF2B5EF4-FFF2-40B4-BE49-F238E27FC236}">
                <a16:creationId xmlns:a16="http://schemas.microsoft.com/office/drawing/2014/main" id="{4A288BE1-6FC4-4755-AFA1-B10765454EC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739111" y="23846"/>
            <a:ext cx="1102504" cy="1102504"/>
          </a:xfrm>
          <a:prstGeom prst="rect">
            <a:avLst/>
          </a:prstGeom>
        </p:spPr>
      </p:pic>
    </p:spTree>
    <p:extLst>
      <p:ext uri="{BB962C8B-B14F-4D97-AF65-F5344CB8AC3E}">
        <p14:creationId xmlns:p14="http://schemas.microsoft.com/office/powerpoint/2010/main" val="1285261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16385" y="158710"/>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What are A-Levels?</a:t>
            </a:r>
          </a:p>
        </p:txBody>
      </p:sp>
      <p:sp>
        <p:nvSpPr>
          <p:cNvPr id="3" name="Slide Number Placeholder 2">
            <a:extLst>
              <a:ext uri="{FF2B5EF4-FFF2-40B4-BE49-F238E27FC236}">
                <a16:creationId xmlns:a16="http://schemas.microsoft.com/office/drawing/2014/main" id="{30F60AB7-B2CC-404C-963C-4BEDE0165B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18D0BA7-4D3A-49A0-AAB5-861FCA995B78}"/>
              </a:ext>
            </a:extLst>
          </p:cNvPr>
          <p:cNvSpPr txBox="1"/>
          <p:nvPr/>
        </p:nvSpPr>
        <p:spPr>
          <a:xfrm>
            <a:off x="109253" y="928032"/>
            <a:ext cx="3814080" cy="817146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 type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General Certificate of Advanced Level qualification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Type of learning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Mostly theory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Qualifications needed to sign up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 least 5 GCSEs grades 4 - 9 and at least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grade 5/6 in the subject/s chosen for A level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(requirements may vary between schools)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Subject choices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srgbClr val="002060"/>
                </a:solidFill>
                <a:latin typeface="Figtree Light" pitchFamily="2" charset="0"/>
              </a:rPr>
              <a:t>Usually t</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hree</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subjects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Length of commitment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2 years full-time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Tuition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Free (unless parents/carers choose to pay privately)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UCAS points awarded for passing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56 points –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48 points –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40 points –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32 points – 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24 points – 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16 points – 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Can lead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University, further study, training or work</a:t>
            </a:r>
          </a:p>
        </p:txBody>
      </p:sp>
      <p:sp>
        <p:nvSpPr>
          <p:cNvPr id="15" name="TextBox 14">
            <a:extLst>
              <a:ext uri="{FF2B5EF4-FFF2-40B4-BE49-F238E27FC236}">
                <a16:creationId xmlns:a16="http://schemas.microsoft.com/office/drawing/2014/main" id="{CA290B6A-4B5D-41A3-99E2-BA6E7B415353}"/>
              </a:ext>
            </a:extLst>
          </p:cNvPr>
          <p:cNvSpPr txBox="1"/>
          <p:nvPr/>
        </p:nvSpPr>
        <p:spPr>
          <a:xfrm>
            <a:off x="4189462" y="6774333"/>
            <a:ext cx="2162175" cy="17081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wants to benefit from different learning styles, some schools offer the option to take a combination of A levels </a:t>
            </a:r>
            <a:r>
              <a:rPr lang="en-GB" sz="1500" dirty="0">
                <a:solidFill>
                  <a:srgbClr val="002060"/>
                </a:solidFill>
                <a:latin typeface="Figtree Light" pitchFamily="2" charset="0"/>
              </a:rPr>
              <a:t>and</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BTECs.</a:t>
            </a:r>
          </a:p>
        </p:txBody>
      </p:sp>
      <p:pic>
        <p:nvPicPr>
          <p:cNvPr id="14" name="Picture 13">
            <a:hlinkClick r:id="rId3"/>
            <a:extLst>
              <a:ext uri="{FF2B5EF4-FFF2-40B4-BE49-F238E27FC236}">
                <a16:creationId xmlns:a16="http://schemas.microsoft.com/office/drawing/2014/main" id="{5BECD6AA-3140-437F-92A0-0E124F24A7C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61268" y="3916956"/>
            <a:ext cx="2124392" cy="627544"/>
          </a:xfrm>
          <a:prstGeom prst="rect">
            <a:avLst/>
          </a:prstGeom>
        </p:spPr>
      </p:pic>
      <p:pic>
        <p:nvPicPr>
          <p:cNvPr id="21" name="Picture 20">
            <a:hlinkClick r:id="rId5"/>
            <a:extLst>
              <a:ext uri="{FF2B5EF4-FFF2-40B4-BE49-F238E27FC236}">
                <a16:creationId xmlns:a16="http://schemas.microsoft.com/office/drawing/2014/main" id="{8237BBC2-0BA6-4CBB-97CA-B9525FAFF7CB}"/>
              </a:ext>
            </a:extLst>
          </p:cNvPr>
          <p:cNvPicPr>
            <a:picLocks noChangeAspect="1"/>
          </p:cNvPicPr>
          <p:nvPr/>
        </p:nvPicPr>
        <p:blipFill>
          <a:blip r:embed="rId6"/>
          <a:stretch>
            <a:fillRect/>
          </a:stretch>
        </p:blipFill>
        <p:spPr>
          <a:xfrm>
            <a:off x="4592297" y="4753165"/>
            <a:ext cx="2126348" cy="692551"/>
          </a:xfrm>
          <a:prstGeom prst="rect">
            <a:avLst/>
          </a:prstGeom>
          <a:ln>
            <a:solidFill>
              <a:schemeClr val="bg1">
                <a:lumMod val="65000"/>
              </a:schemeClr>
            </a:solidFill>
          </a:ln>
        </p:spPr>
      </p:pic>
      <p:sp>
        <p:nvSpPr>
          <p:cNvPr id="22" name="TextBox 21">
            <a:extLst>
              <a:ext uri="{FF2B5EF4-FFF2-40B4-BE49-F238E27FC236}">
                <a16:creationId xmlns:a16="http://schemas.microsoft.com/office/drawing/2014/main" id="{1310EBDB-8CC6-4E19-8BC1-26C1B2258963}"/>
              </a:ext>
            </a:extLst>
          </p:cNvPr>
          <p:cNvSpPr txBox="1"/>
          <p:nvPr/>
        </p:nvSpPr>
        <p:spPr>
          <a:xfrm>
            <a:off x="4893893" y="3578402"/>
            <a:ext cx="166421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6600"/>
                </a:solidFill>
                <a:effectLst/>
                <a:uLnTx/>
                <a:uFillTx/>
                <a:latin typeface="Segoe UI Black" panose="020B0A02040204020203" pitchFamily="34" charset="0"/>
                <a:ea typeface="Segoe UI Black" panose="020B0A02040204020203" pitchFamily="34" charset="0"/>
                <a:cs typeface="+mn-cs"/>
              </a:rPr>
              <a:t>Useful Links</a:t>
            </a:r>
          </a:p>
        </p:txBody>
      </p:sp>
      <p:pic>
        <p:nvPicPr>
          <p:cNvPr id="5" name="Online Media 4" title="What is an A-Level?">
            <a:hlinkClick r:id="" action="ppaction://media"/>
            <a:extLst>
              <a:ext uri="{FF2B5EF4-FFF2-40B4-BE49-F238E27FC236}">
                <a16:creationId xmlns:a16="http://schemas.microsoft.com/office/drawing/2014/main" id="{720013A1-A84C-4492-ABA7-52473A4DDF12}"/>
              </a:ext>
            </a:extLst>
          </p:cNvPr>
          <p:cNvPicPr>
            <a:picLocks noRot="1" noChangeAspect="1"/>
          </p:cNvPicPr>
          <p:nvPr>
            <a:videoFile r:link="rId1"/>
          </p:nvPr>
        </p:nvPicPr>
        <p:blipFill>
          <a:blip r:embed="rId7"/>
          <a:stretch>
            <a:fillRect/>
          </a:stretch>
        </p:blipFill>
        <p:spPr>
          <a:xfrm>
            <a:off x="3789999" y="1688085"/>
            <a:ext cx="2918894" cy="1649175"/>
          </a:xfrm>
          <a:prstGeom prst="rect">
            <a:avLst/>
          </a:prstGeom>
          <a:ln>
            <a:solidFill>
              <a:srgbClr val="FF6600"/>
            </a:solidFill>
          </a:ln>
        </p:spPr>
      </p:pic>
      <p:sp>
        <p:nvSpPr>
          <p:cNvPr id="18" name="TextBox 17">
            <a:extLst>
              <a:ext uri="{FF2B5EF4-FFF2-40B4-BE49-F238E27FC236}">
                <a16:creationId xmlns:a16="http://schemas.microsoft.com/office/drawing/2014/main" id="{44954803-4420-44A6-B691-EA1FE6D7C7E7}"/>
              </a:ext>
            </a:extLst>
          </p:cNvPr>
          <p:cNvSpPr txBox="1"/>
          <p:nvPr/>
        </p:nvSpPr>
        <p:spPr>
          <a:xfrm>
            <a:off x="3830125" y="1307033"/>
            <a:ext cx="350295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is an A-Level?</a:t>
            </a:r>
          </a:p>
        </p:txBody>
      </p:sp>
    </p:spTree>
    <p:extLst>
      <p:ext uri="{BB962C8B-B14F-4D97-AF65-F5344CB8AC3E}">
        <p14:creationId xmlns:p14="http://schemas.microsoft.com/office/powerpoint/2010/main" val="33940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686623" y="167096"/>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The Extended Project Qualification</a:t>
            </a:r>
          </a:p>
        </p:txBody>
      </p:sp>
      <p:sp>
        <p:nvSpPr>
          <p:cNvPr id="3" name="Slide Number Placeholder 2">
            <a:extLst>
              <a:ext uri="{FF2B5EF4-FFF2-40B4-BE49-F238E27FC236}">
                <a16:creationId xmlns:a16="http://schemas.microsoft.com/office/drawing/2014/main" id="{30F60AB7-B2CC-404C-963C-4BEDE0165B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CC276D2-4D35-43FB-A387-9DAFB1EEB733}"/>
              </a:ext>
            </a:extLst>
          </p:cNvPr>
          <p:cNvSpPr txBox="1"/>
          <p:nvPr/>
        </p:nvSpPr>
        <p:spPr>
          <a:xfrm>
            <a:off x="59849" y="981102"/>
            <a:ext cx="6738302" cy="36009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Is the EPQ?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 some Sixth Forms, including </a:t>
            </a:r>
            <a:r>
              <a:rPr lang="en-GB" sz="1500" dirty="0">
                <a:solidFill>
                  <a:srgbClr val="002060"/>
                </a:solidFill>
                <a:latin typeface="Figtree Light" pitchFamily="2" charset="0"/>
              </a:rPr>
              <a:t>at AGS,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students </a:t>
            </a:r>
            <a:r>
              <a:rPr lang="en-GB" sz="1500" dirty="0">
                <a:solidFill>
                  <a:srgbClr val="002060"/>
                </a:solidFill>
                <a:latin typeface="Figtree Light" pitchFamily="2" charset="0"/>
              </a:rPr>
              <a:t>can</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take an extra qualification called the EPQ – the Extended Project Qualification.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is a research project that a student chooses and works on mostly by themselves. It can be: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 long essay (dissertation)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 creative project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 product with a written report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srgbClr val="002060"/>
                </a:solidFill>
                <a:latin typeface="Figtree Light" pitchFamily="2" charset="0"/>
              </a:rPr>
              <a:t>An EPQ is</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worth between 8 and 28 UCAS points, depending on the grade the student achieves.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sp>
        <p:nvSpPr>
          <p:cNvPr id="19" name="TextBox 18">
            <a:extLst>
              <a:ext uri="{FF2B5EF4-FFF2-40B4-BE49-F238E27FC236}">
                <a16:creationId xmlns:a16="http://schemas.microsoft.com/office/drawing/2014/main" id="{03AEACC8-ABD5-4C52-8F12-54B5EC708153}"/>
              </a:ext>
            </a:extLst>
          </p:cNvPr>
          <p:cNvSpPr txBox="1"/>
          <p:nvPr/>
        </p:nvSpPr>
        <p:spPr>
          <a:xfrm>
            <a:off x="129251" y="4038944"/>
            <a:ext cx="3338167" cy="38318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Makes the EPQ Different?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EPQ is very independent – </a:t>
            </a:r>
            <a:r>
              <a:rPr lang="en-GB" sz="1500" dirty="0">
                <a:solidFill>
                  <a:srgbClr val="002060"/>
                </a:solidFill>
                <a:latin typeface="Figtree Light" pitchFamily="2" charset="0"/>
              </a:rPr>
              <a:t>the student</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will: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Pick their own topic (something they’re interested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Plan and organise their time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Do their own research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Meet deadlines on their own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Create the final project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pic>
        <p:nvPicPr>
          <p:cNvPr id="5" name="Online Media 4" title="Be seen with an EPQ">
            <a:hlinkClick r:id="" action="ppaction://media"/>
            <a:extLst>
              <a:ext uri="{FF2B5EF4-FFF2-40B4-BE49-F238E27FC236}">
                <a16:creationId xmlns:a16="http://schemas.microsoft.com/office/drawing/2014/main" id="{5F06C3FC-551D-4DF9-896B-9D608615421A}"/>
              </a:ext>
            </a:extLst>
          </p:cNvPr>
          <p:cNvPicPr>
            <a:picLocks noRot="1" noChangeAspect="1"/>
          </p:cNvPicPr>
          <p:nvPr>
            <a:videoFile r:link="rId1"/>
          </p:nvPr>
        </p:nvPicPr>
        <p:blipFill>
          <a:blip r:embed="rId3"/>
          <a:stretch>
            <a:fillRect/>
          </a:stretch>
        </p:blipFill>
        <p:spPr>
          <a:xfrm>
            <a:off x="3536819" y="5040250"/>
            <a:ext cx="3155825" cy="1783041"/>
          </a:xfrm>
          <a:prstGeom prst="rect">
            <a:avLst/>
          </a:prstGeom>
          <a:ln>
            <a:solidFill>
              <a:srgbClr val="FF6600"/>
            </a:solidFill>
          </a:ln>
        </p:spPr>
      </p:pic>
      <p:sp>
        <p:nvSpPr>
          <p:cNvPr id="15" name="TextBox 14">
            <a:extLst>
              <a:ext uri="{FF2B5EF4-FFF2-40B4-BE49-F238E27FC236}">
                <a16:creationId xmlns:a16="http://schemas.microsoft.com/office/drawing/2014/main" id="{4EAF6541-AEBD-4CB8-A84C-35D2809F1D84}"/>
              </a:ext>
            </a:extLst>
          </p:cNvPr>
          <p:cNvSpPr txBox="1"/>
          <p:nvPr/>
        </p:nvSpPr>
        <p:spPr>
          <a:xfrm>
            <a:off x="59849" y="7892916"/>
            <a:ext cx="6604075"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They’ll get some support from a teacher, but </a:t>
            </a:r>
            <a:r>
              <a:rPr lang="en-GB" sz="1500" dirty="0">
                <a:solidFill>
                  <a:srgbClr val="002060"/>
                </a:solidFill>
                <a:latin typeface="Figtree Light" pitchFamily="2" charset="0"/>
              </a:rPr>
              <a:t>less than other qualifications.</a:t>
            </a: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style of learning is more like university or the workplace, where students are expected to manage things themselves. It’s great preparation – but it’s not for everyone.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Make sure your child is happy working on their own before choosing this option.</a:t>
            </a:r>
          </a:p>
        </p:txBody>
      </p:sp>
      <p:sp>
        <p:nvSpPr>
          <p:cNvPr id="17" name="TextBox 16">
            <a:extLst>
              <a:ext uri="{FF2B5EF4-FFF2-40B4-BE49-F238E27FC236}">
                <a16:creationId xmlns:a16="http://schemas.microsoft.com/office/drawing/2014/main" id="{869C1381-1AE9-4F5C-87AA-14E784CBB66C}"/>
              </a:ext>
            </a:extLst>
          </p:cNvPr>
          <p:cNvSpPr txBox="1"/>
          <p:nvPr/>
        </p:nvSpPr>
        <p:spPr>
          <a:xfrm>
            <a:off x="3536819" y="4496418"/>
            <a:ext cx="312710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Is the EPQ? </a:t>
            </a:r>
          </a:p>
        </p:txBody>
      </p:sp>
    </p:spTree>
    <p:extLst>
      <p:ext uri="{BB962C8B-B14F-4D97-AF65-F5344CB8AC3E}">
        <p14:creationId xmlns:p14="http://schemas.microsoft.com/office/powerpoint/2010/main" val="12018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578804" y="139586"/>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The Extended Project Qualification</a:t>
            </a:r>
          </a:p>
        </p:txBody>
      </p:sp>
      <p:sp>
        <p:nvSpPr>
          <p:cNvPr id="3" name="Slide Number Placeholder 2">
            <a:extLst>
              <a:ext uri="{FF2B5EF4-FFF2-40B4-BE49-F238E27FC236}">
                <a16:creationId xmlns:a16="http://schemas.microsoft.com/office/drawing/2014/main" id="{30F60AB7-B2CC-404C-963C-4BEDE0165B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3EA986E-0A94-4321-A472-592945F4E2BB}"/>
              </a:ext>
            </a:extLst>
          </p:cNvPr>
          <p:cNvSpPr txBox="1"/>
          <p:nvPr/>
        </p:nvSpPr>
        <p:spPr>
          <a:xfrm>
            <a:off x="113819" y="779092"/>
            <a:ext cx="5524500" cy="38318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How Does It Help With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EPQ is worth half an A level. Unlike a fourth A level, the UCAS points from the EPQ are added on top of the points from their three main A levels.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means an EPQ could help boost your child’s UCAS points and improve their chances of getting into university. Some universities may even lower their typical offer to a student who achieves a certain grade in their EPQ.</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 universities even give two offers: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One without the EPQ (e.g. BBB)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One with the EPQ (e.g. BBC plus a pass in the EPQ)</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can give your child more flexibility when applying</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sp>
        <p:nvSpPr>
          <p:cNvPr id="13" name="TextBox 12">
            <a:extLst>
              <a:ext uri="{FF2B5EF4-FFF2-40B4-BE49-F238E27FC236}">
                <a16:creationId xmlns:a16="http://schemas.microsoft.com/office/drawing/2014/main" id="{E7D54F10-EFA0-48A2-96BB-884F627B3514}"/>
              </a:ext>
            </a:extLst>
          </p:cNvPr>
          <p:cNvSpPr txBox="1"/>
          <p:nvPr/>
        </p:nvSpPr>
        <p:spPr>
          <a:xfrm>
            <a:off x="129918" y="4524259"/>
            <a:ext cx="4046057" cy="38010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Skills Will They Learn?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By doing an EPQ, your child can develop really useful skills, such 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Time management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Doing research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Summarising large amounts of information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Staying motivated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Giving presentations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Reflecting on their 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Working independently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Handling feedback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Learning from mistakes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These skills are great to talk about in university personal statements or job interviews.</a:t>
            </a: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ACA116B-E6CE-4309-9F94-9B0151610324}"/>
              </a:ext>
            </a:extLst>
          </p:cNvPr>
          <p:cNvSpPr txBox="1"/>
          <p:nvPr/>
        </p:nvSpPr>
        <p:spPr>
          <a:xfrm>
            <a:off x="4057134" y="7240259"/>
            <a:ext cx="2486404" cy="1384995"/>
          </a:xfrm>
          <a:prstGeom prst="rect">
            <a:avLst/>
          </a:prstGeom>
          <a:noFill/>
          <a:ln w="3175">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Students can choose the subject matter for their EPQ, so this can be focused around their interests or future degree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career plans.</a:t>
            </a:r>
          </a:p>
        </p:txBody>
      </p:sp>
      <p:pic>
        <p:nvPicPr>
          <p:cNvPr id="14" name="Picture 13">
            <a:hlinkClick r:id="rId2"/>
            <a:extLst>
              <a:ext uri="{FF2B5EF4-FFF2-40B4-BE49-F238E27FC236}">
                <a16:creationId xmlns:a16="http://schemas.microsoft.com/office/drawing/2014/main" id="{0F8754F5-A55C-4E82-9B66-58E9C219AD2A}"/>
              </a:ext>
            </a:extLst>
          </p:cNvPr>
          <p:cNvPicPr>
            <a:picLocks noChangeAspect="1"/>
          </p:cNvPicPr>
          <p:nvPr/>
        </p:nvPicPr>
        <p:blipFill>
          <a:blip r:embed="rId3"/>
          <a:stretch>
            <a:fillRect/>
          </a:stretch>
        </p:blipFill>
        <p:spPr>
          <a:xfrm>
            <a:off x="5341938" y="4524259"/>
            <a:ext cx="1188402" cy="1188402"/>
          </a:xfrm>
          <a:prstGeom prst="rect">
            <a:avLst/>
          </a:prstGeom>
          <a:ln>
            <a:solidFill>
              <a:schemeClr val="bg1">
                <a:lumMod val="65000"/>
              </a:schemeClr>
            </a:solidFill>
          </a:ln>
        </p:spPr>
      </p:pic>
      <p:pic>
        <p:nvPicPr>
          <p:cNvPr id="17" name="Picture 16">
            <a:extLst>
              <a:ext uri="{FF2B5EF4-FFF2-40B4-BE49-F238E27FC236}">
                <a16:creationId xmlns:a16="http://schemas.microsoft.com/office/drawing/2014/main" id="{DC0BD9BB-3822-4230-8C7D-9A8D470C540F}"/>
              </a:ext>
            </a:extLst>
          </p:cNvPr>
          <p:cNvPicPr>
            <a:picLocks noChangeAspect="1"/>
          </p:cNvPicPr>
          <p:nvPr/>
        </p:nvPicPr>
        <p:blipFill>
          <a:blip r:embed="rId4"/>
          <a:stretch>
            <a:fillRect/>
          </a:stretch>
        </p:blipFill>
        <p:spPr>
          <a:xfrm>
            <a:off x="5239376" y="4091405"/>
            <a:ext cx="1700931" cy="432854"/>
          </a:xfrm>
          <a:prstGeom prst="rect">
            <a:avLst/>
          </a:prstGeom>
        </p:spPr>
      </p:pic>
    </p:spTree>
    <p:extLst>
      <p:ext uri="{BB962C8B-B14F-4D97-AF65-F5344CB8AC3E}">
        <p14:creationId xmlns:p14="http://schemas.microsoft.com/office/powerpoint/2010/main" val="3343934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887581" y="0"/>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What are BTEC Nationals?</a:t>
            </a:r>
          </a:p>
        </p:txBody>
      </p:sp>
      <p:sp>
        <p:nvSpPr>
          <p:cNvPr id="3" name="Slide Number Placeholder 2">
            <a:extLst>
              <a:ext uri="{FF2B5EF4-FFF2-40B4-BE49-F238E27FC236}">
                <a16:creationId xmlns:a16="http://schemas.microsoft.com/office/drawing/2014/main" id="{30F60AB7-B2CC-404C-963C-4BEDE0165B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3B1C6B0-6518-4E99-A677-5D8CF87EA0E6}"/>
              </a:ext>
            </a:extLst>
          </p:cNvPr>
          <p:cNvSpPr txBox="1"/>
          <p:nvPr/>
        </p:nvSpPr>
        <p:spPr>
          <a:xfrm>
            <a:off x="3429000" y="597961"/>
            <a:ext cx="3286880" cy="841768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UCAS Points and University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BTECs can earn your child UCAS points – just like A Levels.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 subsidiary diploma can earn 15 to 56 points, depending on the grade.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 diploma is worth double, and an extended diploma is worth three times as much.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means your child can still go to university with BTECs – but they should check if their chosen course or university accepts them, as some prefer A Levels.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Mixing BTECs and A Levels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Many schools (including AGS) allow students to combine A Levels and BTECs. This gives them a mix of classroom and practical learning.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Important to Know: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From 2024, the Government reduced funding for qualifications that are not: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 levels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T-Levels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Apprenticeships</a:t>
            </a:r>
          </a:p>
          <a:p>
            <a:pPr marL="0" marR="0" lvl="0" indent="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means that BTECs may be phased out over time. If your child is interested in BTECs, it</a:t>
            </a:r>
            <a:r>
              <a:rPr lang="en-GB" sz="1500" dirty="0">
                <a:solidFill>
                  <a:srgbClr val="002060"/>
                </a:solidFill>
                <a:latin typeface="Figtree Light" pitchFamily="2" charset="0"/>
              </a:rPr>
              <a:t> is</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important to speak to their school or college about what’s still available and how this might affect future choices.</a:t>
            </a:r>
          </a:p>
        </p:txBody>
      </p:sp>
      <p:sp>
        <p:nvSpPr>
          <p:cNvPr id="20" name="TextBox 19">
            <a:extLst>
              <a:ext uri="{FF2B5EF4-FFF2-40B4-BE49-F238E27FC236}">
                <a16:creationId xmlns:a16="http://schemas.microsoft.com/office/drawing/2014/main" id="{0284F918-7060-4622-B522-71D4B14CBCF7}"/>
              </a:ext>
            </a:extLst>
          </p:cNvPr>
          <p:cNvSpPr txBox="1"/>
          <p:nvPr/>
        </p:nvSpPr>
        <p:spPr>
          <a:xfrm>
            <a:off x="63333" y="537386"/>
            <a:ext cx="3286882" cy="827919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Are BTECs?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BTECs at Level 3 are qualifications that are similar to A levels, but focus more on practical, work-related subjects. They are a great option for students who learn best by doing rather than just sitting in a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Types of BTEC Qualifications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There are three types of BTECs your child can take at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or College: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Subsidiary Diploma – equal to 1 x    A level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Diploma – equal to 2 x A </a:t>
            </a:r>
            <a:r>
              <a:rPr lang="en-GB" sz="1500" dirty="0">
                <a:solidFill>
                  <a:srgbClr val="002060"/>
                </a:solidFill>
                <a:latin typeface="Figtree Light" pitchFamily="2" charset="0"/>
              </a:rPr>
              <a:t>L</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evels</a:t>
            </a: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Extended Diploma – equal to 3 x     A </a:t>
            </a:r>
            <a:r>
              <a:rPr lang="en-GB" sz="1500" dirty="0">
                <a:solidFill>
                  <a:srgbClr val="002060"/>
                </a:solidFill>
                <a:latin typeface="Figtree Light" pitchFamily="2" charset="0"/>
              </a:rPr>
              <a:t>L</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evels</a:t>
            </a: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are studied over two years, just like A Levels.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How Are BTECs Taught and Graded?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Students learn through a mix of practical tasks and theory (classroom 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are assessed mostly by coursework, with a final exam that makes up 40% of the final grade</a:t>
            </a:r>
          </a:p>
        </p:txBody>
      </p:sp>
      <p:pic>
        <p:nvPicPr>
          <p:cNvPr id="22" name="Picture 21">
            <a:extLst>
              <a:ext uri="{FF2B5EF4-FFF2-40B4-BE49-F238E27FC236}">
                <a16:creationId xmlns:a16="http://schemas.microsoft.com/office/drawing/2014/main" id="{727B2475-69BC-4759-B25C-D741BD55383D}"/>
              </a:ext>
            </a:extLst>
          </p:cNvPr>
          <p:cNvPicPr>
            <a:picLocks noChangeAspect="1"/>
          </p:cNvPicPr>
          <p:nvPr/>
        </p:nvPicPr>
        <p:blipFill>
          <a:blip r:embed="rId2"/>
          <a:stretch>
            <a:fillRect/>
          </a:stretch>
        </p:blipFill>
        <p:spPr>
          <a:xfrm>
            <a:off x="63333" y="8319752"/>
            <a:ext cx="2281854" cy="1586247"/>
          </a:xfrm>
          <a:prstGeom prst="rect">
            <a:avLst/>
          </a:prstGeom>
        </p:spPr>
      </p:pic>
    </p:spTree>
    <p:extLst>
      <p:ext uri="{BB962C8B-B14F-4D97-AF65-F5344CB8AC3E}">
        <p14:creationId xmlns:p14="http://schemas.microsoft.com/office/powerpoint/2010/main" val="2906134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887581" y="0"/>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What are BTEC Nationals?</a:t>
            </a:r>
          </a:p>
        </p:txBody>
      </p:sp>
      <p:sp>
        <p:nvSpPr>
          <p:cNvPr id="3" name="Slide Number Placeholder 2">
            <a:extLst>
              <a:ext uri="{FF2B5EF4-FFF2-40B4-BE49-F238E27FC236}">
                <a16:creationId xmlns:a16="http://schemas.microsoft.com/office/drawing/2014/main" id="{30F60AB7-B2CC-404C-963C-4BEDE0165B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578FFCA-78DC-4435-A901-412CE62D1A4C}"/>
              </a:ext>
            </a:extLst>
          </p:cNvPr>
          <p:cNvSpPr txBox="1"/>
          <p:nvPr/>
        </p:nvSpPr>
        <p:spPr>
          <a:xfrm>
            <a:off x="63723" y="950871"/>
            <a:ext cx="3736792" cy="87100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 type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Business and Technology Education Council Diplomas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(Level 3 are similar standard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A Levels, with subsidiary diploma equivalent to one A Level, BTEC diploma equivalent to 2 A Levels and extended diploma equivalent to 3 x A </a:t>
            </a:r>
            <a:r>
              <a:rPr lang="en-GB" sz="1600" dirty="0">
                <a:solidFill>
                  <a:srgbClr val="002060"/>
                </a:solidFill>
                <a:latin typeface="Figtree Light" pitchFamily="2" charset="0"/>
              </a:rPr>
              <a:t>L</a:t>
            </a:r>
            <a:r>
              <a:rPr kumimoji="0" lang="en-GB" sz="1600" b="0" i="0" u="none" strike="noStrike" kern="1200" cap="none" spc="0" normalizeH="0" baseline="0" noProof="0" dirty="0" err="1">
                <a:ln>
                  <a:noFill/>
                </a:ln>
                <a:solidFill>
                  <a:srgbClr val="002060"/>
                </a:solidFill>
                <a:effectLst/>
                <a:uLnTx/>
                <a:uFillTx/>
                <a:latin typeface="Figtree Light" pitchFamily="2" charset="0"/>
                <a:ea typeface="+mn-ea"/>
                <a:cs typeface="+mn-cs"/>
              </a:rPr>
              <a:t>evels</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Type of learning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Combination of practical and theory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Qualifications needed to sign up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Up to 5 GCSEs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Subject choices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Up to three vocational subjects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Length of commitment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2 years full-time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Tuition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Free (unless parents/carers choose to pay privately)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UCAS points awarded for passing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56 points – D* (distinction)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48 points – 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32 points – M (merit)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16 points – P (pass)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Can lead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University, further study, training, professional development programmes or work</a:t>
            </a:r>
          </a:p>
        </p:txBody>
      </p:sp>
      <p:pic>
        <p:nvPicPr>
          <p:cNvPr id="15" name="Picture 14">
            <a:extLst>
              <a:ext uri="{FF2B5EF4-FFF2-40B4-BE49-F238E27FC236}">
                <a16:creationId xmlns:a16="http://schemas.microsoft.com/office/drawing/2014/main" id="{1B2943E0-C959-4708-A6EB-3F76FF1118E4}"/>
              </a:ext>
            </a:extLst>
          </p:cNvPr>
          <p:cNvPicPr>
            <a:picLocks noChangeAspect="1"/>
          </p:cNvPicPr>
          <p:nvPr/>
        </p:nvPicPr>
        <p:blipFill>
          <a:blip r:embed="rId3"/>
          <a:stretch>
            <a:fillRect/>
          </a:stretch>
        </p:blipFill>
        <p:spPr>
          <a:xfrm>
            <a:off x="4650974" y="7431361"/>
            <a:ext cx="1700931" cy="432854"/>
          </a:xfrm>
          <a:prstGeom prst="rect">
            <a:avLst/>
          </a:prstGeom>
        </p:spPr>
      </p:pic>
      <p:pic>
        <p:nvPicPr>
          <p:cNvPr id="2050" name="Picture 2" descr="Pearson Clinical Assessment UK">
            <a:hlinkClick r:id="rId4"/>
            <a:extLst>
              <a:ext uri="{FF2B5EF4-FFF2-40B4-BE49-F238E27FC236}">
                <a16:creationId xmlns:a16="http://schemas.microsoft.com/office/drawing/2014/main" id="{469B398B-A9A9-4EC2-8EA6-936D73329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897" y="7811337"/>
            <a:ext cx="2523355" cy="766902"/>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7" name="Picture 16">
            <a:hlinkClick r:id="rId6"/>
            <a:extLst>
              <a:ext uri="{FF2B5EF4-FFF2-40B4-BE49-F238E27FC236}">
                <a16:creationId xmlns:a16="http://schemas.microsoft.com/office/drawing/2014/main" id="{A4016EC6-1CC2-4B0D-8A25-3C6FA4FF235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382301" y="8715365"/>
            <a:ext cx="2124392" cy="627544"/>
          </a:xfrm>
          <a:prstGeom prst="rect">
            <a:avLst/>
          </a:prstGeom>
        </p:spPr>
      </p:pic>
      <p:sp>
        <p:nvSpPr>
          <p:cNvPr id="22" name="TextBox 21">
            <a:extLst>
              <a:ext uri="{FF2B5EF4-FFF2-40B4-BE49-F238E27FC236}">
                <a16:creationId xmlns:a16="http://schemas.microsoft.com/office/drawing/2014/main" id="{0B350D64-23E7-4C2F-93AB-20D0A9391F79}"/>
              </a:ext>
            </a:extLst>
          </p:cNvPr>
          <p:cNvSpPr txBox="1"/>
          <p:nvPr/>
        </p:nvSpPr>
        <p:spPr>
          <a:xfrm>
            <a:off x="3737777" y="4345814"/>
            <a:ext cx="2556877" cy="1384995"/>
          </a:xfrm>
          <a:prstGeom prst="rect">
            <a:avLst/>
          </a:prstGeom>
          <a:noFill/>
          <a:ln w="3175">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BTECs offer the chance of earning the same points for UCAS as A levels and provide a way to learn through practical application and coursework.</a:t>
            </a:r>
          </a:p>
        </p:txBody>
      </p:sp>
      <p:pic>
        <p:nvPicPr>
          <p:cNvPr id="5" name="Online Media 4" title="I choose BTEC">
            <a:hlinkClick r:id="" action="ppaction://media"/>
            <a:extLst>
              <a:ext uri="{FF2B5EF4-FFF2-40B4-BE49-F238E27FC236}">
                <a16:creationId xmlns:a16="http://schemas.microsoft.com/office/drawing/2014/main" id="{37C1D30B-9074-4039-8727-D5263EB8CA2A}"/>
              </a:ext>
            </a:extLst>
          </p:cNvPr>
          <p:cNvPicPr>
            <a:picLocks noRot="1" noChangeAspect="1"/>
          </p:cNvPicPr>
          <p:nvPr>
            <a:videoFile r:link="rId1"/>
          </p:nvPr>
        </p:nvPicPr>
        <p:blipFill>
          <a:blip r:embed="rId8"/>
          <a:stretch>
            <a:fillRect/>
          </a:stretch>
        </p:blipFill>
        <p:spPr>
          <a:xfrm>
            <a:off x="3603812" y="1375951"/>
            <a:ext cx="3183186" cy="1846334"/>
          </a:xfrm>
          <a:prstGeom prst="rect">
            <a:avLst/>
          </a:prstGeom>
          <a:ln>
            <a:solidFill>
              <a:srgbClr val="FF6600"/>
            </a:solidFill>
          </a:ln>
        </p:spPr>
      </p:pic>
      <p:sp>
        <p:nvSpPr>
          <p:cNvPr id="18" name="TextBox 17">
            <a:extLst>
              <a:ext uri="{FF2B5EF4-FFF2-40B4-BE49-F238E27FC236}">
                <a16:creationId xmlns:a16="http://schemas.microsoft.com/office/drawing/2014/main" id="{6A16E702-3E1E-4C27-984F-E1548988130A}"/>
              </a:ext>
            </a:extLst>
          </p:cNvPr>
          <p:cNvSpPr txBox="1"/>
          <p:nvPr/>
        </p:nvSpPr>
        <p:spPr>
          <a:xfrm>
            <a:off x="3603812" y="985683"/>
            <a:ext cx="42570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I </a:t>
            </a: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Choose</a:t>
            </a:r>
            <a:r>
              <a:rPr kumimoji="0" lang="en-GB" sz="18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 BTECs.</a:t>
            </a:r>
          </a:p>
        </p:txBody>
      </p:sp>
    </p:spTree>
    <p:extLst>
      <p:ext uri="{BB962C8B-B14F-4D97-AF65-F5344CB8AC3E}">
        <p14:creationId xmlns:p14="http://schemas.microsoft.com/office/powerpoint/2010/main" val="172714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1913741" y="-39856"/>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What are T-Levels?</a:t>
            </a:r>
          </a:p>
        </p:txBody>
      </p:sp>
      <p:sp>
        <p:nvSpPr>
          <p:cNvPr id="3" name="Slide Number Placeholder 2">
            <a:extLst>
              <a:ext uri="{FF2B5EF4-FFF2-40B4-BE49-F238E27FC236}">
                <a16:creationId xmlns:a16="http://schemas.microsoft.com/office/drawing/2014/main" id="{30F60AB7-B2CC-404C-963C-4BEDE0165B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0A540D9-3E4A-4913-81A0-D5B46355BF35}"/>
              </a:ext>
            </a:extLst>
          </p:cNvPr>
          <p:cNvSpPr txBox="1"/>
          <p:nvPr/>
        </p:nvSpPr>
        <p:spPr>
          <a:xfrm>
            <a:off x="48103" y="439106"/>
            <a:ext cx="3380897" cy="21852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Are T-Levels?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T-Levels (Technical Level Qualifications) </a:t>
            </a:r>
            <a:r>
              <a:rPr lang="en-GB" sz="1500" dirty="0">
                <a:solidFill>
                  <a:srgbClr val="002060"/>
                </a:solidFill>
                <a:latin typeface="Figtree Light" pitchFamily="2" charset="0"/>
              </a:rPr>
              <a:t>were</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introduced in September 2020 by the Government.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are designed with the help of real employers to give students the skills and experience they need to go straight into work, further training, or university.</a:t>
            </a:r>
          </a:p>
        </p:txBody>
      </p:sp>
      <p:sp>
        <p:nvSpPr>
          <p:cNvPr id="24" name="TextBox 23">
            <a:extLst>
              <a:ext uri="{FF2B5EF4-FFF2-40B4-BE49-F238E27FC236}">
                <a16:creationId xmlns:a16="http://schemas.microsoft.com/office/drawing/2014/main" id="{0B01EEDA-49F2-47C7-9CAC-DE6B83E4F6D4}"/>
              </a:ext>
            </a:extLst>
          </p:cNvPr>
          <p:cNvSpPr txBox="1"/>
          <p:nvPr/>
        </p:nvSpPr>
        <p:spPr>
          <a:xfrm>
            <a:off x="81065" y="2999403"/>
            <a:ext cx="3168414" cy="33547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Key Facts About T-Levels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 T-Level takes 2 years to complete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It is equal to 3 A levels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You’ll learn in the classroom and also spend time in a real workplace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You can earn between 72 and 168 UCAS points, depending on your grades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pic>
        <p:nvPicPr>
          <p:cNvPr id="25" name="Picture 24">
            <a:extLst>
              <a:ext uri="{FF2B5EF4-FFF2-40B4-BE49-F238E27FC236}">
                <a16:creationId xmlns:a16="http://schemas.microsoft.com/office/drawing/2014/main" id="{2144C1A5-8600-4F09-843F-D43C41EB4230}"/>
              </a:ext>
            </a:extLst>
          </p:cNvPr>
          <p:cNvPicPr>
            <a:picLocks noChangeAspect="1"/>
          </p:cNvPicPr>
          <p:nvPr/>
        </p:nvPicPr>
        <p:blipFill>
          <a:blip r:embed="rId2"/>
          <a:stretch>
            <a:fillRect/>
          </a:stretch>
        </p:blipFill>
        <p:spPr>
          <a:xfrm>
            <a:off x="3738093" y="599650"/>
            <a:ext cx="2495282" cy="814759"/>
          </a:xfrm>
          <a:prstGeom prst="rect">
            <a:avLst/>
          </a:prstGeom>
        </p:spPr>
      </p:pic>
      <p:sp>
        <p:nvSpPr>
          <p:cNvPr id="26" name="TextBox 25">
            <a:extLst>
              <a:ext uri="{FF2B5EF4-FFF2-40B4-BE49-F238E27FC236}">
                <a16:creationId xmlns:a16="http://schemas.microsoft.com/office/drawing/2014/main" id="{BCAEC166-A493-4FEC-9090-4033B0F4E8E0}"/>
              </a:ext>
            </a:extLst>
          </p:cNvPr>
          <p:cNvSpPr txBox="1"/>
          <p:nvPr/>
        </p:nvSpPr>
        <p:spPr>
          <a:xfrm>
            <a:off x="81065" y="6263539"/>
            <a:ext cx="3380897" cy="333937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Makes T-Levels Different?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T-Levels combine classroom learning with an industry placement – this is a real job in a real company.</a:t>
            </a:r>
          </a:p>
          <a:p>
            <a:pPr marL="0" marR="0" lvl="0" indent="0" algn="l" defTabSz="457200" rtl="0" eaLnBrk="1" fontAlgn="auto" latinLnBrk="0" hangingPunct="1">
              <a:lnSpc>
                <a:spcPct val="100000"/>
              </a:lnSpc>
              <a:spcBef>
                <a:spcPts val="0"/>
              </a:spcBef>
              <a:spcAft>
                <a:spcPts val="0"/>
              </a:spcAft>
              <a:buClrTx/>
              <a:buSzTx/>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placement lasts for 315 hours (about 45 days)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That’s around 20% of the whole course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 students are even offered a job afterwards!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work experience is also great to show universities or future employers.</a:t>
            </a:r>
          </a:p>
        </p:txBody>
      </p:sp>
      <p:sp>
        <p:nvSpPr>
          <p:cNvPr id="27" name="TextBox 26">
            <a:extLst>
              <a:ext uri="{FF2B5EF4-FFF2-40B4-BE49-F238E27FC236}">
                <a16:creationId xmlns:a16="http://schemas.microsoft.com/office/drawing/2014/main" id="{05A8DE9A-F207-40B3-AE36-3030C0D8AFF5}"/>
              </a:ext>
            </a:extLst>
          </p:cNvPr>
          <p:cNvSpPr txBox="1"/>
          <p:nvPr/>
        </p:nvSpPr>
        <p:spPr>
          <a:xfrm>
            <a:off x="3429000" y="1414409"/>
            <a:ext cx="3301338" cy="26776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Can You Do After a T- Level?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After finishing a T-Level, your child can: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Go straight into a skilled job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Apply for a higher apprenticeship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Go to university (if they meet the entry requirements)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sp>
        <p:nvSpPr>
          <p:cNvPr id="29" name="TextBox 28">
            <a:extLst>
              <a:ext uri="{FF2B5EF4-FFF2-40B4-BE49-F238E27FC236}">
                <a16:creationId xmlns:a16="http://schemas.microsoft.com/office/drawing/2014/main" id="{5F053774-B07B-461E-802C-13D835B6F6B4}"/>
              </a:ext>
            </a:extLst>
          </p:cNvPr>
          <p:cNvSpPr txBox="1"/>
          <p:nvPr/>
        </p:nvSpPr>
        <p:spPr>
          <a:xfrm>
            <a:off x="3429000" y="3805186"/>
            <a:ext cx="3231718" cy="566308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T-Level Transition Programme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isn’t quite ready to start a T-Level straight after GCSEs, they can take the T-Level Transition Programme: a one-year course that helps them prepare.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programme includes: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Introductory lessons in their chosen subject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Work experience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Extra support with English and Maths (if they didn’t get a grade 4 or higher </a:t>
            </a:r>
            <a:r>
              <a:rPr lang="en-GB" sz="1500" dirty="0">
                <a:solidFill>
                  <a:srgbClr val="002060"/>
                </a:solidFill>
                <a:latin typeface="Figtree Light" pitchFamily="2" charset="0"/>
              </a:rPr>
              <a:t>in</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GCSE)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It’s a great way to build confidence and skills before starting the full T- Level.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T-Levels are a good option for students who enjoy hands-on learning and are ready to gain real experience in the working world.</a:t>
            </a:r>
          </a:p>
        </p:txBody>
      </p:sp>
    </p:spTree>
    <p:extLst>
      <p:ext uri="{BB962C8B-B14F-4D97-AF65-F5344CB8AC3E}">
        <p14:creationId xmlns:p14="http://schemas.microsoft.com/office/powerpoint/2010/main" val="3065105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1913741" y="-39856"/>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What are T-Levels?</a:t>
            </a:r>
          </a:p>
        </p:txBody>
      </p:sp>
      <p:sp>
        <p:nvSpPr>
          <p:cNvPr id="3" name="Slide Number Placeholder 2">
            <a:extLst>
              <a:ext uri="{FF2B5EF4-FFF2-40B4-BE49-F238E27FC236}">
                <a16:creationId xmlns:a16="http://schemas.microsoft.com/office/drawing/2014/main" id="{30F60AB7-B2CC-404C-963C-4BEDE0165B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69FE94-167A-47B6-BEE8-B299DAEE8CAF}"/>
              </a:ext>
            </a:extLst>
          </p:cNvPr>
          <p:cNvSpPr txBox="1"/>
          <p:nvPr/>
        </p:nvSpPr>
        <p:spPr>
          <a:xfrm>
            <a:off x="19503" y="482439"/>
            <a:ext cx="3601464" cy="944874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 type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Technical Level Qualification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Type of learning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Classroom learning (80%) with industry placement (20%)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Qualifications needed to sign-up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Set by the </a:t>
            </a:r>
            <a:r>
              <a:rPr lang="en-GB" sz="1600" dirty="0">
                <a:solidFill>
                  <a:srgbClr val="002060"/>
                </a:solidFill>
                <a:latin typeface="Figtree Light" pitchFamily="2" charset="0"/>
              </a:rPr>
              <a:t>college</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 (usually up to 5 GCSEs)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Subject choices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As of September 2024, there are now over twenty subjects available including accounting, engineering, digital business services, education and childcare, finance, health, law, management, on-site construction and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Length of commitment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2 years full-time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Tuition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Free (unless parents /carers choose to pay privately)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UCAS points awarded for passing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168 points – Distinction*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144 points – Distinction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120 points – Merit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96 points – Pass (C or above)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72 points – Pass (D or 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Can lead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University, further study, training, professional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development programmes or work</a:t>
            </a:r>
          </a:p>
        </p:txBody>
      </p:sp>
      <p:sp>
        <p:nvSpPr>
          <p:cNvPr id="19" name="TextBox 18">
            <a:extLst>
              <a:ext uri="{FF2B5EF4-FFF2-40B4-BE49-F238E27FC236}">
                <a16:creationId xmlns:a16="http://schemas.microsoft.com/office/drawing/2014/main" id="{703511C4-A688-4967-992A-EE62A524E793}"/>
              </a:ext>
            </a:extLst>
          </p:cNvPr>
          <p:cNvSpPr txBox="1"/>
          <p:nvPr/>
        </p:nvSpPr>
        <p:spPr>
          <a:xfrm>
            <a:off x="4192771" y="5782181"/>
            <a:ext cx="1938325" cy="2677656"/>
          </a:xfrm>
          <a:prstGeom prst="rect">
            <a:avLst/>
          </a:prstGeom>
          <a:noFill/>
          <a:ln w="3175">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First-hand work experience is hugely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beneficial to students, enabling them to get a feel for what it’s like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in the world of work and whether they like the industry sector they’ve chosen – it’s not too late to make 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change post-18 if they don’t!</a:t>
            </a:r>
          </a:p>
        </p:txBody>
      </p:sp>
      <p:pic>
        <p:nvPicPr>
          <p:cNvPr id="22" name="Picture 21">
            <a:extLst>
              <a:ext uri="{FF2B5EF4-FFF2-40B4-BE49-F238E27FC236}">
                <a16:creationId xmlns:a16="http://schemas.microsoft.com/office/drawing/2014/main" id="{C00666EA-642D-41B0-91AB-5980A75FB0AD}"/>
              </a:ext>
            </a:extLst>
          </p:cNvPr>
          <p:cNvPicPr>
            <a:picLocks noChangeAspect="1"/>
          </p:cNvPicPr>
          <p:nvPr/>
        </p:nvPicPr>
        <p:blipFill>
          <a:blip r:embed="rId3"/>
          <a:stretch>
            <a:fillRect/>
          </a:stretch>
        </p:blipFill>
        <p:spPr>
          <a:xfrm>
            <a:off x="4550982" y="4169351"/>
            <a:ext cx="1700931" cy="432854"/>
          </a:xfrm>
          <a:prstGeom prst="rect">
            <a:avLst/>
          </a:prstGeom>
        </p:spPr>
      </p:pic>
      <p:pic>
        <p:nvPicPr>
          <p:cNvPr id="4098" name="Picture 2" descr="Director of Qualifications and Assessment at NCFE Zac Aldridge talks about  innovative 'T Levels', the equivalent of A Levels to complete their launch  in 2023 - Theatrefullstop">
            <a:hlinkClick r:id="rId4"/>
            <a:extLst>
              <a:ext uri="{FF2B5EF4-FFF2-40B4-BE49-F238E27FC236}">
                <a16:creationId xmlns:a16="http://schemas.microsoft.com/office/drawing/2014/main" id="{C6A37C4B-D6F1-45EB-922F-E2F708780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7228" y="3775228"/>
            <a:ext cx="3010429" cy="2006953"/>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What are T Levels">
            <a:hlinkClick r:id="" action="ppaction://media"/>
            <a:extLst>
              <a:ext uri="{FF2B5EF4-FFF2-40B4-BE49-F238E27FC236}">
                <a16:creationId xmlns:a16="http://schemas.microsoft.com/office/drawing/2014/main" id="{52005A68-24B6-438C-8FB2-8A2E7EA155E6}"/>
              </a:ext>
            </a:extLst>
          </p:cNvPr>
          <p:cNvPicPr>
            <a:picLocks noRot="1" noChangeAspect="1"/>
          </p:cNvPicPr>
          <p:nvPr>
            <a:videoFile r:link="rId1"/>
          </p:nvPr>
        </p:nvPicPr>
        <p:blipFill>
          <a:blip r:embed="rId6"/>
          <a:stretch>
            <a:fillRect/>
          </a:stretch>
        </p:blipFill>
        <p:spPr>
          <a:xfrm>
            <a:off x="3620967" y="1489732"/>
            <a:ext cx="3081933" cy="1741292"/>
          </a:xfrm>
          <a:prstGeom prst="rect">
            <a:avLst/>
          </a:prstGeom>
          <a:ln>
            <a:solidFill>
              <a:srgbClr val="FF6600"/>
            </a:solidFill>
          </a:ln>
        </p:spPr>
      </p:pic>
      <p:sp>
        <p:nvSpPr>
          <p:cNvPr id="16" name="TextBox 15">
            <a:extLst>
              <a:ext uri="{FF2B5EF4-FFF2-40B4-BE49-F238E27FC236}">
                <a16:creationId xmlns:a16="http://schemas.microsoft.com/office/drawing/2014/main" id="{7A4BF0D5-56BC-4B4C-9E64-826E004D2CF3}"/>
              </a:ext>
            </a:extLst>
          </p:cNvPr>
          <p:cNvSpPr txBox="1"/>
          <p:nvPr/>
        </p:nvSpPr>
        <p:spPr>
          <a:xfrm>
            <a:off x="3535737" y="804145"/>
            <a:ext cx="455182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are T-Levels?</a:t>
            </a:r>
          </a:p>
        </p:txBody>
      </p:sp>
    </p:spTree>
    <p:extLst>
      <p:ext uri="{BB962C8B-B14F-4D97-AF65-F5344CB8AC3E}">
        <p14:creationId xmlns:p14="http://schemas.microsoft.com/office/powerpoint/2010/main" val="393656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857617" y="0"/>
            <a:ext cx="5915025" cy="639506"/>
          </a:xfrm>
        </p:spPr>
        <p:txBody>
          <a:bodyPr/>
          <a:lstStyle/>
          <a:p>
            <a:r>
              <a:rPr lang="en-GB" dirty="0">
                <a:solidFill>
                  <a:srgbClr val="002060"/>
                </a:solidFill>
                <a:latin typeface="Segoe UI Black" panose="020B0A02040204020203" pitchFamily="34" charset="0"/>
                <a:ea typeface="Segoe UI Black" panose="020B0A02040204020203" pitchFamily="34" charset="0"/>
              </a:rPr>
              <a:t>Contents</a:t>
            </a:r>
          </a:p>
        </p:txBody>
      </p:sp>
      <p:sp>
        <p:nvSpPr>
          <p:cNvPr id="12" name="Slide Number Placeholder 11">
            <a:extLst>
              <a:ext uri="{FF2B5EF4-FFF2-40B4-BE49-F238E27FC236}">
                <a16:creationId xmlns:a16="http://schemas.microsoft.com/office/drawing/2014/main" id="{5E9CCA17-60C9-446F-BF0D-4855D585C5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a:t>
            </a:r>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16" name="Table 16">
            <a:extLst>
              <a:ext uri="{FF2B5EF4-FFF2-40B4-BE49-F238E27FC236}">
                <a16:creationId xmlns:a16="http://schemas.microsoft.com/office/drawing/2014/main" id="{2EBE3BEE-2462-49E9-89EB-948CB106BCBD}"/>
              </a:ext>
            </a:extLst>
          </p:cNvPr>
          <p:cNvGraphicFramePr>
            <a:graphicFrameLocks noGrp="1"/>
          </p:cNvGraphicFramePr>
          <p:nvPr>
            <p:extLst>
              <p:ext uri="{D42A27DB-BD31-4B8C-83A1-F6EECF244321}">
                <p14:modId xmlns:p14="http://schemas.microsoft.com/office/powerpoint/2010/main" val="4079519020"/>
              </p:ext>
            </p:extLst>
          </p:nvPr>
        </p:nvGraphicFramePr>
        <p:xfrm>
          <a:off x="246234" y="1699481"/>
          <a:ext cx="3236654" cy="5971319"/>
        </p:xfrm>
        <a:graphic>
          <a:graphicData uri="http://schemas.openxmlformats.org/drawingml/2006/table">
            <a:tbl>
              <a:tblPr firstRow="1" bandRow="1">
                <a:tableStyleId>{5C22544A-7EE6-4342-B048-85BDC9FD1C3A}</a:tableStyleId>
              </a:tblPr>
              <a:tblGrid>
                <a:gridCol w="449911">
                  <a:extLst>
                    <a:ext uri="{9D8B030D-6E8A-4147-A177-3AD203B41FA5}">
                      <a16:colId xmlns:a16="http://schemas.microsoft.com/office/drawing/2014/main" val="1340605344"/>
                    </a:ext>
                  </a:extLst>
                </a:gridCol>
                <a:gridCol w="2786743">
                  <a:extLst>
                    <a:ext uri="{9D8B030D-6E8A-4147-A177-3AD203B41FA5}">
                      <a16:colId xmlns:a16="http://schemas.microsoft.com/office/drawing/2014/main" val="3773199479"/>
                    </a:ext>
                  </a:extLst>
                </a:gridCol>
              </a:tblGrid>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3</a:t>
                      </a:r>
                    </a:p>
                  </a:txBody>
                  <a:tcPr>
                    <a:lnL w="12700" cmpd="sng">
                      <a:noFill/>
                    </a:lnL>
                    <a:lnR w="12700" cap="flat" cmpd="sng" algn="ctr">
                      <a:solidFill>
                        <a:srgbClr val="FF660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rgbClr val="002060"/>
                          </a:solidFill>
                          <a:latin typeface="Figtree Light" pitchFamily="2" charset="0"/>
                        </a:rPr>
                        <a:t>Introduction</a:t>
                      </a:r>
                    </a:p>
                  </a:txBody>
                  <a:tcPr>
                    <a:lnL w="12700" cap="flat" cmpd="sng" algn="ctr">
                      <a:solidFill>
                        <a:srgbClr val="FF660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6801934"/>
                  </a:ext>
                </a:extLst>
              </a:tr>
              <a:tr h="370840">
                <a:tc>
                  <a:txBody>
                    <a:bodyPr/>
                    <a:lstStyle/>
                    <a:p>
                      <a:pPr algn="ctr"/>
                      <a:r>
                        <a:rPr lang="en-US" sz="1400" dirty="0">
                          <a:solidFill>
                            <a:srgbClr val="002060"/>
                          </a:solidFill>
                          <a:latin typeface="Segoe UI Black" panose="020B0A02040204020203" pitchFamily="34" charset="0"/>
                          <a:ea typeface="Segoe UI Black" panose="020B0A02040204020203" pitchFamily="34" charset="0"/>
                        </a:rPr>
                        <a:t>5</a:t>
                      </a:r>
                      <a:endParaRPr lang="en-GB" sz="1400" dirty="0">
                        <a:solidFill>
                          <a:srgbClr val="002060"/>
                        </a:solidFill>
                        <a:latin typeface="Segoe UI Black" panose="020B0A02040204020203" pitchFamily="34" charset="0"/>
                        <a:ea typeface="Segoe UI Black" panose="020B0A02040204020203" pitchFamily="34" charset="0"/>
                      </a:endParaRPr>
                    </a:p>
                  </a:txBody>
                  <a:tcPr>
                    <a:lnL w="12700" cmpd="sng">
                      <a:noFill/>
                    </a:lnL>
                    <a:lnR w="12700" cap="flat" cmpd="sng" algn="ctr">
                      <a:solidFill>
                        <a:srgbClr val="FF66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rgbClr val="002060"/>
                          </a:solidFill>
                          <a:latin typeface="Figtree Light" pitchFamily="2" charset="0"/>
                        </a:rPr>
                        <a:t>Our Commitment</a:t>
                      </a:r>
                    </a:p>
                  </a:txBody>
                  <a:tcPr>
                    <a:lnL w="12700" cap="flat" cmpd="sng" algn="ctr">
                      <a:solidFill>
                        <a:srgbClr val="FF6600"/>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5585132"/>
                  </a:ext>
                </a:extLst>
              </a:tr>
              <a:tr h="484919">
                <a:tc>
                  <a:txBody>
                    <a:bodyPr/>
                    <a:lstStyle/>
                    <a:p>
                      <a:pPr algn="ctr"/>
                      <a:r>
                        <a:rPr lang="en-US" sz="1400" dirty="0">
                          <a:solidFill>
                            <a:srgbClr val="002060"/>
                          </a:solidFill>
                          <a:latin typeface="Segoe UI Black" panose="020B0A02040204020203" pitchFamily="34" charset="0"/>
                          <a:ea typeface="Segoe UI Black" panose="020B0A02040204020203" pitchFamily="34" charset="0"/>
                        </a:rPr>
                        <a:t>6</a:t>
                      </a:r>
                      <a:endParaRPr lang="en-GB" sz="1400" dirty="0">
                        <a:solidFill>
                          <a:srgbClr val="002060"/>
                        </a:solidFill>
                        <a:latin typeface="Segoe UI Black" panose="020B0A02040204020203" pitchFamily="34" charset="0"/>
                        <a:ea typeface="Segoe UI Black" panose="020B0A02040204020203" pitchFamily="34" charset="0"/>
                      </a:endParaRP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Figtree Light" pitchFamily="2" charset="0"/>
                        </a:rPr>
                        <a:t>Student Entitlement Statement</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0936004"/>
                  </a:ext>
                </a:extLst>
              </a:tr>
              <a:tr h="370840">
                <a:tc>
                  <a:txBody>
                    <a:bodyPr/>
                    <a:lstStyle/>
                    <a:p>
                      <a:pPr algn="ctr"/>
                      <a:r>
                        <a:rPr lang="en-US" sz="1400" dirty="0">
                          <a:solidFill>
                            <a:srgbClr val="002060"/>
                          </a:solidFill>
                          <a:latin typeface="Segoe UI Black" panose="020B0A02040204020203" pitchFamily="34" charset="0"/>
                          <a:ea typeface="Segoe UI Black" panose="020B0A02040204020203" pitchFamily="34" charset="0"/>
                        </a:rPr>
                        <a:t>7</a:t>
                      </a:r>
                      <a:endParaRPr lang="en-GB" sz="1400" dirty="0">
                        <a:solidFill>
                          <a:srgbClr val="002060"/>
                        </a:solidFill>
                        <a:latin typeface="Segoe UI Black" panose="020B0A02040204020203" pitchFamily="34" charset="0"/>
                        <a:ea typeface="Segoe UI Black" panose="020B0A02040204020203" pitchFamily="34" charset="0"/>
                      </a:endParaRP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What Happens After Year 11 at Anthony Gell School?</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0029923"/>
                  </a:ext>
                </a:extLst>
              </a:tr>
              <a:tr h="370840">
                <a:tc>
                  <a:txBody>
                    <a:bodyPr/>
                    <a:lstStyle/>
                    <a:p>
                      <a:pPr algn="ctr"/>
                      <a:r>
                        <a:rPr lang="en-US" sz="1400" dirty="0">
                          <a:solidFill>
                            <a:srgbClr val="002060"/>
                          </a:solidFill>
                          <a:latin typeface="Segoe UI Black" panose="020B0A02040204020203" pitchFamily="34" charset="0"/>
                          <a:ea typeface="Segoe UI Black" panose="020B0A02040204020203" pitchFamily="34" charset="0"/>
                        </a:rPr>
                        <a:t>1</a:t>
                      </a:r>
                      <a:r>
                        <a:rPr lang="en-GB" sz="1400" dirty="0">
                          <a:solidFill>
                            <a:srgbClr val="002060"/>
                          </a:solidFill>
                          <a:latin typeface="Segoe UI Black" panose="020B0A02040204020203" pitchFamily="34" charset="0"/>
                          <a:ea typeface="Segoe UI Black" panose="020B0A02040204020203" pitchFamily="34" charset="0"/>
                        </a:rPr>
                        <a:t>0</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Levels of Qualifications</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6003625"/>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12</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What are A Levels?</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3133133"/>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14</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The Extended Project Qualification</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191044"/>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16</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What are BTEC Nationals?</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3507477"/>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18</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What are T Levels?</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8004330"/>
                  </a:ext>
                </a:extLst>
              </a:tr>
              <a:tr h="370840">
                <a:tc>
                  <a:txBody>
                    <a:bodyPr/>
                    <a:lstStyle/>
                    <a:p>
                      <a:pPr algn="ctr"/>
                      <a:r>
                        <a:rPr lang="en-US" sz="1400" dirty="0">
                          <a:solidFill>
                            <a:srgbClr val="002060"/>
                          </a:solidFill>
                          <a:latin typeface="Segoe UI Black" panose="020B0A02040204020203" pitchFamily="34" charset="0"/>
                          <a:ea typeface="Segoe UI Black" panose="020B0A02040204020203" pitchFamily="34" charset="0"/>
                        </a:rPr>
                        <a:t>2</a:t>
                      </a:r>
                      <a:r>
                        <a:rPr lang="en-GB" sz="1400" dirty="0">
                          <a:solidFill>
                            <a:srgbClr val="002060"/>
                          </a:solidFill>
                          <a:latin typeface="Segoe UI Black" panose="020B0A02040204020203" pitchFamily="34" charset="0"/>
                          <a:ea typeface="Segoe UI Black" panose="020B0A02040204020203" pitchFamily="34" charset="0"/>
                        </a:rPr>
                        <a:t>0</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Apprenticeships</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7961316"/>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22</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Levels of Apprenticeships</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370220"/>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23</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Other Qualifications</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5935920"/>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25</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Options Summary</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4837692"/>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26</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Advice for Parents/Carers</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9825275"/>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28</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Making the right choice</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7867369"/>
                  </a:ext>
                </a:extLst>
              </a:tr>
            </a:tbl>
          </a:graphicData>
        </a:graphic>
      </p:graphicFrame>
      <p:graphicFrame>
        <p:nvGraphicFramePr>
          <p:cNvPr id="11" name="Table 16">
            <a:extLst>
              <a:ext uri="{FF2B5EF4-FFF2-40B4-BE49-F238E27FC236}">
                <a16:creationId xmlns:a16="http://schemas.microsoft.com/office/drawing/2014/main" id="{2279F3F4-EECA-41F7-9F55-9440C5D94804}"/>
              </a:ext>
            </a:extLst>
          </p:cNvPr>
          <p:cNvGraphicFramePr>
            <a:graphicFrameLocks noGrp="1"/>
          </p:cNvGraphicFramePr>
          <p:nvPr>
            <p:extLst>
              <p:ext uri="{D42A27DB-BD31-4B8C-83A1-F6EECF244321}">
                <p14:modId xmlns:p14="http://schemas.microsoft.com/office/powerpoint/2010/main" val="3590827142"/>
              </p:ext>
            </p:extLst>
          </p:nvPr>
        </p:nvGraphicFramePr>
        <p:xfrm>
          <a:off x="3530100" y="1699481"/>
          <a:ext cx="3236654" cy="2835393"/>
        </p:xfrm>
        <a:graphic>
          <a:graphicData uri="http://schemas.openxmlformats.org/drawingml/2006/table">
            <a:tbl>
              <a:tblPr firstRow="1" bandRow="1">
                <a:tableStyleId>{5C22544A-7EE6-4342-B048-85BDC9FD1C3A}</a:tableStyleId>
              </a:tblPr>
              <a:tblGrid>
                <a:gridCol w="449911">
                  <a:extLst>
                    <a:ext uri="{9D8B030D-6E8A-4147-A177-3AD203B41FA5}">
                      <a16:colId xmlns:a16="http://schemas.microsoft.com/office/drawing/2014/main" val="1340605344"/>
                    </a:ext>
                  </a:extLst>
                </a:gridCol>
                <a:gridCol w="2786743">
                  <a:extLst>
                    <a:ext uri="{9D8B030D-6E8A-4147-A177-3AD203B41FA5}">
                      <a16:colId xmlns:a16="http://schemas.microsoft.com/office/drawing/2014/main" val="3773199479"/>
                    </a:ext>
                  </a:extLst>
                </a:gridCol>
              </a:tblGrid>
              <a:tr h="370840">
                <a:tc>
                  <a:txBody>
                    <a:bodyPr/>
                    <a:lstStyle/>
                    <a:p>
                      <a:pPr algn="ctr"/>
                      <a:r>
                        <a:rPr lang="en-US" sz="1400" dirty="0">
                          <a:solidFill>
                            <a:srgbClr val="002060"/>
                          </a:solidFill>
                          <a:latin typeface="Segoe UI Black" panose="020B0A02040204020203" pitchFamily="34" charset="0"/>
                          <a:ea typeface="Segoe UI Black" panose="020B0A02040204020203" pitchFamily="34" charset="0"/>
                        </a:rPr>
                        <a:t>3</a:t>
                      </a:r>
                      <a:r>
                        <a:rPr lang="en-GB" sz="1400" dirty="0">
                          <a:solidFill>
                            <a:srgbClr val="002060"/>
                          </a:solidFill>
                          <a:latin typeface="Segoe UI Black" panose="020B0A02040204020203" pitchFamily="34" charset="0"/>
                          <a:ea typeface="Segoe UI Black" panose="020B0A02040204020203" pitchFamily="34" charset="0"/>
                        </a:rPr>
                        <a:t>0</a:t>
                      </a:r>
                    </a:p>
                  </a:txBody>
                  <a:tcPr>
                    <a:lnL w="12700" cmpd="sng">
                      <a:noFill/>
                    </a:lnL>
                    <a:lnR w="12700" cap="flat" cmpd="sng" algn="ctr">
                      <a:solidFill>
                        <a:srgbClr val="FF660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rgbClr val="002060"/>
                          </a:solidFill>
                          <a:latin typeface="Figtree Light" pitchFamily="2" charset="0"/>
                        </a:rPr>
                        <a:t>Thinking about University</a:t>
                      </a:r>
                    </a:p>
                  </a:txBody>
                  <a:tcPr>
                    <a:lnL w="12700" cap="flat" cmpd="sng" algn="ctr">
                      <a:solidFill>
                        <a:srgbClr val="FF660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6801934"/>
                  </a:ext>
                </a:extLst>
              </a:tr>
              <a:tr h="370840">
                <a:tc>
                  <a:txBody>
                    <a:bodyPr/>
                    <a:lstStyle/>
                    <a:p>
                      <a:pPr algn="ctr"/>
                      <a:r>
                        <a:rPr lang="en-US" sz="1400" dirty="0">
                          <a:solidFill>
                            <a:srgbClr val="002060"/>
                          </a:solidFill>
                          <a:latin typeface="Segoe UI Black" panose="020B0A02040204020203" pitchFamily="34" charset="0"/>
                          <a:ea typeface="Segoe UI Black" panose="020B0A02040204020203" pitchFamily="34" charset="0"/>
                        </a:rPr>
                        <a:t>3</a:t>
                      </a:r>
                      <a:r>
                        <a:rPr lang="en-GB" sz="1400" dirty="0">
                          <a:solidFill>
                            <a:srgbClr val="002060"/>
                          </a:solidFill>
                          <a:latin typeface="Segoe UI Black" panose="020B0A02040204020203" pitchFamily="34" charset="0"/>
                          <a:ea typeface="Segoe UI Black" panose="020B0A02040204020203" pitchFamily="34" charset="0"/>
                        </a:rPr>
                        <a:t>1</a:t>
                      </a:r>
                    </a:p>
                  </a:txBody>
                  <a:tcPr>
                    <a:lnL w="12700" cmpd="sng">
                      <a:noFill/>
                    </a:lnL>
                    <a:lnR w="12700" cap="flat" cmpd="sng" algn="ctr">
                      <a:solidFill>
                        <a:srgbClr val="FF66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Figtree Light" pitchFamily="2" charset="0"/>
                        </a:rPr>
                        <a:t>Behaviour and Attendance</a:t>
                      </a:r>
                    </a:p>
                  </a:txBody>
                  <a:tcPr>
                    <a:lnL w="12700" cap="flat" cmpd="sng" algn="ctr">
                      <a:solidFill>
                        <a:srgbClr val="FF6600"/>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5585132"/>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32</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Figtree Light" pitchFamily="2" charset="0"/>
                        </a:rPr>
                        <a:t>What if your GCSEs aren’t what you expected?</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0936004"/>
                  </a:ext>
                </a:extLst>
              </a:tr>
              <a:tr h="370840">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35</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Figtree Light" pitchFamily="2" charset="0"/>
                        </a:rPr>
                        <a:t>Support for students with SEND</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0029923"/>
                  </a:ext>
                </a:extLst>
              </a:tr>
              <a:tr h="315713">
                <a:tc>
                  <a:txBody>
                    <a:bodyPr/>
                    <a:lstStyle/>
                    <a:p>
                      <a:pPr algn="ctr"/>
                      <a:r>
                        <a:rPr lang="en-GB" sz="1400" dirty="0">
                          <a:solidFill>
                            <a:srgbClr val="002060"/>
                          </a:solidFill>
                          <a:latin typeface="Segoe UI Black" panose="020B0A02040204020203" pitchFamily="34" charset="0"/>
                          <a:ea typeface="Segoe UI Black" panose="020B0A02040204020203" pitchFamily="34" charset="0"/>
                        </a:rPr>
                        <a:t>37</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Figtree Light" pitchFamily="2" charset="0"/>
                        </a:rPr>
                        <a:t>Money Matters</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6003625"/>
                  </a:ext>
                </a:extLst>
              </a:tr>
              <a:tr h="370840">
                <a:tc>
                  <a:txBody>
                    <a:bodyPr/>
                    <a:lstStyle/>
                    <a:p>
                      <a:pPr algn="ctr"/>
                      <a:r>
                        <a:rPr lang="en-US" sz="1400" dirty="0">
                          <a:solidFill>
                            <a:srgbClr val="002060"/>
                          </a:solidFill>
                          <a:latin typeface="Segoe UI Black" panose="020B0A02040204020203" pitchFamily="34" charset="0"/>
                          <a:ea typeface="Segoe UI Black" panose="020B0A02040204020203" pitchFamily="34" charset="0"/>
                        </a:rPr>
                        <a:t>4</a:t>
                      </a:r>
                      <a:r>
                        <a:rPr lang="en-GB" sz="1400" dirty="0">
                          <a:solidFill>
                            <a:srgbClr val="002060"/>
                          </a:solidFill>
                          <a:latin typeface="Segoe UI Black" panose="020B0A02040204020203" pitchFamily="34" charset="0"/>
                          <a:ea typeface="Segoe UI Black" panose="020B0A02040204020203" pitchFamily="34" charset="0"/>
                        </a:rPr>
                        <a:t>0</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Further Information and Guidance</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7616519"/>
                  </a:ext>
                </a:extLst>
              </a:tr>
              <a:tr h="370840">
                <a:tc>
                  <a:txBody>
                    <a:bodyPr/>
                    <a:lstStyle/>
                    <a:p>
                      <a:pPr algn="ctr"/>
                      <a:r>
                        <a:rPr lang="en-US" sz="1400" dirty="0">
                          <a:solidFill>
                            <a:srgbClr val="002060"/>
                          </a:solidFill>
                          <a:latin typeface="Segoe UI Black" panose="020B0A02040204020203" pitchFamily="34" charset="0"/>
                          <a:ea typeface="Segoe UI Black" panose="020B0A02040204020203" pitchFamily="34" charset="0"/>
                        </a:rPr>
                        <a:t>4</a:t>
                      </a:r>
                      <a:r>
                        <a:rPr lang="en-GB" sz="1400" dirty="0">
                          <a:solidFill>
                            <a:srgbClr val="002060"/>
                          </a:solidFill>
                          <a:latin typeface="Segoe UI Black" panose="020B0A02040204020203" pitchFamily="34" charset="0"/>
                          <a:ea typeface="Segoe UI Black" panose="020B0A02040204020203" pitchFamily="34" charset="0"/>
                        </a:rPr>
                        <a:t>1</a:t>
                      </a:r>
                    </a:p>
                  </a:txBody>
                  <a:tcPr>
                    <a:lnL w="12700" cmpd="sng">
                      <a:noFill/>
                    </a:lnL>
                    <a:lnR w="12700" cap="flat" cmpd="sng" algn="ctr">
                      <a:solidFill>
                        <a:srgbClr val="FF66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GB" sz="1400" dirty="0">
                          <a:solidFill>
                            <a:srgbClr val="002060"/>
                          </a:solidFill>
                          <a:latin typeface="Figtree Light" pitchFamily="2" charset="0"/>
                        </a:rPr>
                        <a:t>Feedback and Involvement</a:t>
                      </a:r>
                    </a:p>
                  </a:txBody>
                  <a:tcPr>
                    <a:lnL w="12700" cap="flat" cmpd="sng" algn="ctr">
                      <a:solidFill>
                        <a:srgbClr val="FF66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7346327"/>
                  </a:ext>
                </a:extLst>
              </a:tr>
            </a:tbl>
          </a:graphicData>
        </a:graphic>
      </p:graphicFrame>
    </p:spTree>
    <p:extLst>
      <p:ext uri="{BB962C8B-B14F-4D97-AF65-F5344CB8AC3E}">
        <p14:creationId xmlns:p14="http://schemas.microsoft.com/office/powerpoint/2010/main" val="1299824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2432417" y="-12275"/>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Apprenticeships</a:t>
            </a:r>
          </a:p>
        </p:txBody>
      </p:sp>
      <p:sp>
        <p:nvSpPr>
          <p:cNvPr id="3" name="Slide Number Placeholder 2">
            <a:extLst>
              <a:ext uri="{FF2B5EF4-FFF2-40B4-BE49-F238E27FC236}">
                <a16:creationId xmlns:a16="http://schemas.microsoft.com/office/drawing/2014/main" id="{30F60AB7-B2CC-404C-963C-4BEDE0165B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19E300A-8E7C-45B2-B843-58A1E49C312E}"/>
              </a:ext>
            </a:extLst>
          </p:cNvPr>
          <p:cNvSpPr txBox="1"/>
          <p:nvPr/>
        </p:nvSpPr>
        <p:spPr>
          <a:xfrm>
            <a:off x="27377" y="480409"/>
            <a:ext cx="3492397" cy="333937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Are Apprenticeships?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Apprenticeships are real jobs that also include learning and training. Your child works for an employer while also studying at college, university, or with a training provider.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are a great choice for students who want to earn money, gain work experience, and learn practical skills at the same 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Apprenticeships were designed to help fill skills gaps in UK businesses and are a good way to build professional skills that are useful in many jobs.</a:t>
            </a:r>
          </a:p>
        </p:txBody>
      </p:sp>
      <p:pic>
        <p:nvPicPr>
          <p:cNvPr id="16" name="Picture 2" descr="What is an apprenticeship?">
            <a:extLst>
              <a:ext uri="{FF2B5EF4-FFF2-40B4-BE49-F238E27FC236}">
                <a16:creationId xmlns:a16="http://schemas.microsoft.com/office/drawing/2014/main" id="{E0A1C31D-CCB7-499B-9C2C-F50D06A217C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569" y="483562"/>
            <a:ext cx="2728944" cy="84435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1562AFF-ABD1-4A99-B36F-26894AA06825}"/>
              </a:ext>
            </a:extLst>
          </p:cNvPr>
          <p:cNvSpPr txBox="1"/>
          <p:nvPr/>
        </p:nvSpPr>
        <p:spPr>
          <a:xfrm>
            <a:off x="27375" y="3819785"/>
            <a:ext cx="3410613" cy="28777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How Apprenticeships 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young person works for an employer, doing a real job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also study part-time to gain qualifications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get paid while they learn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training can happen at a college, university, or training centre.</a:t>
            </a:r>
          </a:p>
        </p:txBody>
      </p:sp>
      <p:sp>
        <p:nvSpPr>
          <p:cNvPr id="20" name="TextBox 19">
            <a:extLst>
              <a:ext uri="{FF2B5EF4-FFF2-40B4-BE49-F238E27FC236}">
                <a16:creationId xmlns:a16="http://schemas.microsoft.com/office/drawing/2014/main" id="{055870EA-2A69-4FF0-9BF0-C5DC53C323E0}"/>
              </a:ext>
            </a:extLst>
          </p:cNvPr>
          <p:cNvSpPr txBox="1"/>
          <p:nvPr/>
        </p:nvSpPr>
        <p:spPr>
          <a:xfrm>
            <a:off x="27375" y="6544481"/>
            <a:ext cx="3410612" cy="333937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Starting an Apprenticeship at 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 16, students can apply for: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Level 2 Apprenticeships – for students with few or no qualifications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Level 3 Apprenticeships – usually need 5 GCSEs, including English and Maths</a:t>
            </a:r>
          </a:p>
          <a:p>
            <a:pPr marL="0" marR="0" lvl="0" indent="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There is no Level 1 Apprenticeship, but students without qualifications can do a traineeship or internship first to help them build the skills they need </a:t>
            </a:r>
          </a:p>
        </p:txBody>
      </p:sp>
      <p:sp>
        <p:nvSpPr>
          <p:cNvPr id="23" name="TextBox 22">
            <a:extLst>
              <a:ext uri="{FF2B5EF4-FFF2-40B4-BE49-F238E27FC236}">
                <a16:creationId xmlns:a16="http://schemas.microsoft.com/office/drawing/2014/main" id="{BC96CEB0-786E-4522-B6A6-32CC4C440E39}"/>
              </a:ext>
            </a:extLst>
          </p:cNvPr>
          <p:cNvSpPr txBox="1"/>
          <p:nvPr/>
        </p:nvSpPr>
        <p:spPr>
          <a:xfrm>
            <a:off x="3519774" y="1367403"/>
            <a:ext cx="3392636" cy="35855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Qualifications Will They Get?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Apprenticeships lead to recognised qualifications. For example: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 Level 3 Apprenticeship gives your child a qualification equal to 2 A levels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might earn National Certificates, National Diplomas, or NVQs</a:t>
            </a:r>
          </a:p>
          <a:p>
            <a:pPr marL="0" marR="0" lvl="0" indent="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These qualifications can help them move on to higher education, further training, or a job when they turn 18.</a:t>
            </a:r>
          </a:p>
        </p:txBody>
      </p:sp>
      <p:sp>
        <p:nvSpPr>
          <p:cNvPr id="29" name="TextBox 28">
            <a:extLst>
              <a:ext uri="{FF2B5EF4-FFF2-40B4-BE49-F238E27FC236}">
                <a16:creationId xmlns:a16="http://schemas.microsoft.com/office/drawing/2014/main" id="{436BAB95-8FD8-4059-ABBB-179DF579EACE}"/>
              </a:ext>
            </a:extLst>
          </p:cNvPr>
          <p:cNvSpPr txBox="1"/>
          <p:nvPr/>
        </p:nvSpPr>
        <p:spPr>
          <a:xfrm>
            <a:off x="3546979" y="5043566"/>
            <a:ext cx="3338226" cy="40472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Can They Continue After the Apprenticeship?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Yes! Many apprenticeships allow students to progress to a higher level. After finishing a Level 3 Apprenticeship, the young person might be able to start a Level 4 or 5 Apprenticeship These are called Higher Apprenticeships, and some even lead to a degree.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Not all employers offer this, so it’s important to check with the company before applying. Apprenticeships are a strong choice for those who enjoy hands-on learning and want to work as they learn.</a:t>
            </a:r>
          </a:p>
        </p:txBody>
      </p:sp>
    </p:spTree>
    <p:extLst>
      <p:ext uri="{BB962C8B-B14F-4D97-AF65-F5344CB8AC3E}">
        <p14:creationId xmlns:p14="http://schemas.microsoft.com/office/powerpoint/2010/main" val="3171758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2432417" y="-12275"/>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Apprenticeships</a:t>
            </a:r>
          </a:p>
        </p:txBody>
      </p:sp>
      <p:sp>
        <p:nvSpPr>
          <p:cNvPr id="17" name="TextBox 16">
            <a:extLst>
              <a:ext uri="{FF2B5EF4-FFF2-40B4-BE49-F238E27FC236}">
                <a16:creationId xmlns:a16="http://schemas.microsoft.com/office/drawing/2014/main" id="{876A324B-DFF5-40A9-88E1-44221F59C70A}"/>
              </a:ext>
            </a:extLst>
          </p:cNvPr>
          <p:cNvSpPr txBox="1"/>
          <p:nvPr/>
        </p:nvSpPr>
        <p:spPr>
          <a:xfrm>
            <a:off x="56795" y="551951"/>
            <a:ext cx="3588980" cy="723274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 type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Advanced Level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(equivalent to 2 </a:t>
            </a:r>
            <a:r>
              <a:rPr lang="en-GB" sz="1600" dirty="0">
                <a:solidFill>
                  <a:srgbClr val="002060"/>
                </a:solidFill>
                <a:latin typeface="Figtree Light" pitchFamily="2" charset="0"/>
              </a:rPr>
              <a:t>A-L</a:t>
            </a:r>
            <a:r>
              <a:rPr kumimoji="0" lang="en-GB" sz="1600" b="0" i="0" u="none" strike="noStrike" kern="1200" cap="none" spc="0" normalizeH="0" baseline="0" noProof="0" dirty="0" err="1">
                <a:ln>
                  <a:noFill/>
                </a:ln>
                <a:solidFill>
                  <a:srgbClr val="002060"/>
                </a:solidFill>
                <a:effectLst/>
                <a:uLnTx/>
                <a:uFillTx/>
                <a:latin typeface="Figtree Light" pitchFamily="2" charset="0"/>
                <a:ea typeface="+mn-ea"/>
                <a:cs typeface="+mn-cs"/>
              </a:rPr>
              <a:t>evels</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Type of learning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Work based including off-site learning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Qualifications needed to sign up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Advanced Level 3 - depends on employer, some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require at least 3 GCSEs. Students need to show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they can complete the programme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Subject choices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Range of vocational subjects, driven by the job </a:t>
            </a:r>
            <a:r>
              <a:rPr lang="en-GB" sz="1600" dirty="0">
                <a:solidFill>
                  <a:srgbClr val="002060"/>
                </a:solidFill>
                <a:latin typeface="Figtree Light" pitchFamily="2" charset="0"/>
              </a:rPr>
              <a:t>o</a:t>
            </a:r>
            <a:r>
              <a:rPr kumimoji="0" lang="en-GB" sz="1600" b="0" i="0" u="none" strike="noStrike" kern="1200" cap="none" spc="0" normalizeH="0" baseline="0" noProof="0" dirty="0" err="1">
                <a:ln>
                  <a:noFill/>
                </a:ln>
                <a:solidFill>
                  <a:srgbClr val="002060"/>
                </a:solidFill>
                <a:effectLst/>
                <a:uLnTx/>
                <a:uFillTx/>
                <a:latin typeface="Figtree Light" pitchFamily="2" charset="0"/>
                <a:ea typeface="+mn-ea"/>
                <a:cs typeface="+mn-cs"/>
              </a:rPr>
              <a:t>ffered</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Length of commitment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1-2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Tuition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Free (unless parents / carers choose to pay privately)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Can lead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Further study, training, professional development programmes or work</a:t>
            </a:r>
          </a:p>
        </p:txBody>
      </p:sp>
      <p:sp>
        <p:nvSpPr>
          <p:cNvPr id="19" name="TextBox 18">
            <a:extLst>
              <a:ext uri="{FF2B5EF4-FFF2-40B4-BE49-F238E27FC236}">
                <a16:creationId xmlns:a16="http://schemas.microsoft.com/office/drawing/2014/main" id="{4E124E75-CD4E-4620-9C7D-0E228F744334}"/>
              </a:ext>
            </a:extLst>
          </p:cNvPr>
          <p:cNvSpPr txBox="1"/>
          <p:nvPr/>
        </p:nvSpPr>
        <p:spPr>
          <a:xfrm>
            <a:off x="3819465" y="7089751"/>
            <a:ext cx="2619086" cy="1384995"/>
          </a:xfrm>
          <a:prstGeom prst="rect">
            <a:avLst/>
          </a:prstGeom>
          <a:noFill/>
          <a:ln w="3175">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Unlike BTECs, which 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studied at school or college,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apprenticeships also include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an element of study at 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so there is a real-life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component to the course.</a:t>
            </a:r>
          </a:p>
        </p:txBody>
      </p:sp>
      <p:pic>
        <p:nvPicPr>
          <p:cNvPr id="22" name="Picture 21">
            <a:extLst>
              <a:ext uri="{FF2B5EF4-FFF2-40B4-BE49-F238E27FC236}">
                <a16:creationId xmlns:a16="http://schemas.microsoft.com/office/drawing/2014/main" id="{9F5C7351-E465-4697-9D2F-CE06E11A41AD}"/>
              </a:ext>
            </a:extLst>
          </p:cNvPr>
          <p:cNvPicPr>
            <a:picLocks noChangeAspect="1"/>
          </p:cNvPicPr>
          <p:nvPr/>
        </p:nvPicPr>
        <p:blipFill>
          <a:blip r:embed="rId3"/>
          <a:stretch>
            <a:fillRect/>
          </a:stretch>
        </p:blipFill>
        <p:spPr>
          <a:xfrm>
            <a:off x="4347155" y="4773461"/>
            <a:ext cx="1700931" cy="432854"/>
          </a:xfrm>
          <a:prstGeom prst="rect">
            <a:avLst/>
          </a:prstGeom>
        </p:spPr>
      </p:pic>
      <p:pic>
        <p:nvPicPr>
          <p:cNvPr id="7170" name="Picture 2" descr="New resources | Apprenticeships | First ...">
            <a:hlinkClick r:id="rId4"/>
            <a:extLst>
              <a:ext uri="{FF2B5EF4-FFF2-40B4-BE49-F238E27FC236}">
                <a16:creationId xmlns:a16="http://schemas.microsoft.com/office/drawing/2014/main" id="{B1C6F36F-9EB0-4097-90B5-F51F6D5AE4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654" y="5168697"/>
            <a:ext cx="2297934" cy="1148967"/>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3" name="Online Media 2" title="Apprenticeships Explained">
            <a:hlinkClick r:id="" action="ppaction://media"/>
            <a:extLst>
              <a:ext uri="{FF2B5EF4-FFF2-40B4-BE49-F238E27FC236}">
                <a16:creationId xmlns:a16="http://schemas.microsoft.com/office/drawing/2014/main" id="{F7258FDA-949B-4C4F-BF14-7012B6FC78CC}"/>
              </a:ext>
            </a:extLst>
          </p:cNvPr>
          <p:cNvPicPr>
            <a:picLocks noRot="1" noChangeAspect="1"/>
          </p:cNvPicPr>
          <p:nvPr>
            <a:videoFile r:link="rId1"/>
          </p:nvPr>
        </p:nvPicPr>
        <p:blipFill>
          <a:blip r:embed="rId6"/>
          <a:stretch>
            <a:fillRect/>
          </a:stretch>
        </p:blipFill>
        <p:spPr>
          <a:xfrm>
            <a:off x="3521383" y="1887496"/>
            <a:ext cx="3215250" cy="1816616"/>
          </a:xfrm>
          <a:prstGeom prst="rect">
            <a:avLst/>
          </a:prstGeom>
          <a:ln>
            <a:solidFill>
              <a:srgbClr val="FF6600"/>
            </a:solidFill>
          </a:ln>
        </p:spPr>
      </p:pic>
      <p:sp>
        <p:nvSpPr>
          <p:cNvPr id="16" name="TextBox 15">
            <a:extLst>
              <a:ext uri="{FF2B5EF4-FFF2-40B4-BE49-F238E27FC236}">
                <a16:creationId xmlns:a16="http://schemas.microsoft.com/office/drawing/2014/main" id="{22F1C8E9-A03C-4D3E-86C0-BC267383642C}"/>
              </a:ext>
            </a:extLst>
          </p:cNvPr>
          <p:cNvSpPr txBox="1"/>
          <p:nvPr/>
        </p:nvSpPr>
        <p:spPr>
          <a:xfrm>
            <a:off x="3508056" y="1462412"/>
            <a:ext cx="535192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Apprenticeships Explained</a:t>
            </a:r>
          </a:p>
        </p:txBody>
      </p:sp>
      <p:sp>
        <p:nvSpPr>
          <p:cNvPr id="4" name="Slide Number Placeholder 2">
            <a:extLst>
              <a:ext uri="{FF2B5EF4-FFF2-40B4-BE49-F238E27FC236}">
                <a16:creationId xmlns:a16="http://schemas.microsoft.com/office/drawing/2014/main" id="{D606834D-922E-3121-EE58-ED79C81F1B56}"/>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21</a:t>
            </a:r>
          </a:p>
        </p:txBody>
      </p:sp>
    </p:spTree>
    <p:extLst>
      <p:ext uri="{BB962C8B-B14F-4D97-AF65-F5344CB8AC3E}">
        <p14:creationId xmlns:p14="http://schemas.microsoft.com/office/powerpoint/2010/main" val="319053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12124" y="18352"/>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Levels of Apprenticeships</a:t>
            </a:r>
          </a:p>
        </p:txBody>
      </p:sp>
      <p:sp>
        <p:nvSpPr>
          <p:cNvPr id="18" name="TextBox 17">
            <a:extLst>
              <a:ext uri="{FF2B5EF4-FFF2-40B4-BE49-F238E27FC236}">
                <a16:creationId xmlns:a16="http://schemas.microsoft.com/office/drawing/2014/main" id="{E799EF4F-8FCB-4889-B7C6-E97663C23158}"/>
              </a:ext>
            </a:extLst>
          </p:cNvPr>
          <p:cNvSpPr txBox="1"/>
          <p:nvPr/>
        </p:nvSpPr>
        <p:spPr>
          <a:xfrm>
            <a:off x="780612" y="1457014"/>
            <a:ext cx="2530928" cy="22467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Typical length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12-18 months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Entry requirements: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None or few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Qualifications obtained: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GCSE, BTEC or equivalent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Who’s it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Mostly for 16-year-olds with limited or no academic qualifications.</a:t>
            </a:r>
          </a:p>
        </p:txBody>
      </p:sp>
      <p:grpSp>
        <p:nvGrpSpPr>
          <p:cNvPr id="10" name="Group 9">
            <a:extLst>
              <a:ext uri="{FF2B5EF4-FFF2-40B4-BE49-F238E27FC236}">
                <a16:creationId xmlns:a16="http://schemas.microsoft.com/office/drawing/2014/main" id="{8058A68A-7FF8-448B-97F6-F1595E908963}"/>
              </a:ext>
            </a:extLst>
          </p:cNvPr>
          <p:cNvGrpSpPr/>
          <p:nvPr/>
        </p:nvGrpSpPr>
        <p:grpSpPr>
          <a:xfrm>
            <a:off x="4822154" y="1265639"/>
            <a:ext cx="2007645" cy="2016933"/>
            <a:chOff x="-1403334" y="2435268"/>
            <a:chExt cx="2379948" cy="2379948"/>
          </a:xfrm>
          <a:solidFill>
            <a:srgbClr val="FFC000"/>
          </a:solidFill>
        </p:grpSpPr>
        <p:pic>
          <p:nvPicPr>
            <p:cNvPr id="4" name="Graphic 3" descr="Single gear with solid fill">
              <a:extLst>
                <a:ext uri="{FF2B5EF4-FFF2-40B4-BE49-F238E27FC236}">
                  <a16:creationId xmlns:a16="http://schemas.microsoft.com/office/drawing/2014/main" id="{B2C368AD-1D81-487E-B5F4-58B2E70AE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828507">
              <a:off x="-1403334" y="2435268"/>
              <a:ext cx="2379948" cy="2379948"/>
            </a:xfrm>
            <a:prstGeom prst="rect">
              <a:avLst/>
            </a:prstGeom>
          </p:spPr>
        </p:pic>
        <p:sp>
          <p:nvSpPr>
            <p:cNvPr id="5" name="Oval 4">
              <a:extLst>
                <a:ext uri="{FF2B5EF4-FFF2-40B4-BE49-F238E27FC236}">
                  <a16:creationId xmlns:a16="http://schemas.microsoft.com/office/drawing/2014/main" id="{416CAE07-7398-43F4-83BA-E046305CFE14}"/>
                </a:ext>
              </a:extLst>
            </p:cNvPr>
            <p:cNvSpPr/>
            <p:nvPr/>
          </p:nvSpPr>
          <p:spPr>
            <a:xfrm>
              <a:off x="-696686" y="3243943"/>
              <a:ext cx="932172" cy="79465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40A1EB6E-3507-4FC4-B098-35B79D8F7BF5}"/>
              </a:ext>
            </a:extLst>
          </p:cNvPr>
          <p:cNvGrpSpPr/>
          <p:nvPr/>
        </p:nvGrpSpPr>
        <p:grpSpPr>
          <a:xfrm rot="1058219">
            <a:off x="1917455" y="234427"/>
            <a:ext cx="1851048" cy="1956927"/>
            <a:chOff x="-1403334" y="2435268"/>
            <a:chExt cx="2379948" cy="2379948"/>
          </a:xfrm>
        </p:grpSpPr>
        <p:pic>
          <p:nvPicPr>
            <p:cNvPr id="25" name="Graphic 24" descr="Single gear with solid fill">
              <a:extLst>
                <a:ext uri="{FF2B5EF4-FFF2-40B4-BE49-F238E27FC236}">
                  <a16:creationId xmlns:a16="http://schemas.microsoft.com/office/drawing/2014/main" id="{3B8F0FAA-4488-4BD7-A792-DD646BAEEF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828507">
              <a:off x="-1403334" y="2435268"/>
              <a:ext cx="2379948" cy="2379948"/>
            </a:xfrm>
            <a:prstGeom prst="rect">
              <a:avLst/>
            </a:prstGeom>
          </p:spPr>
        </p:pic>
        <p:sp>
          <p:nvSpPr>
            <p:cNvPr id="26" name="Oval 25">
              <a:extLst>
                <a:ext uri="{FF2B5EF4-FFF2-40B4-BE49-F238E27FC236}">
                  <a16:creationId xmlns:a16="http://schemas.microsoft.com/office/drawing/2014/main" id="{26BB0CBD-E25F-4BC4-A887-20589A20408C}"/>
                </a:ext>
              </a:extLst>
            </p:cNvPr>
            <p:cNvSpPr/>
            <p:nvPr/>
          </p:nvSpPr>
          <p:spPr>
            <a:xfrm>
              <a:off x="-696686" y="3243943"/>
              <a:ext cx="932172" cy="79465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7AD5C0DA-C007-4A41-87F0-E38357825F99}"/>
              </a:ext>
            </a:extLst>
          </p:cNvPr>
          <p:cNvSpPr txBox="1"/>
          <p:nvPr/>
        </p:nvSpPr>
        <p:spPr>
          <a:xfrm>
            <a:off x="1963881" y="861928"/>
            <a:ext cx="1779465"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Level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Figtree Light" pitchFamily="2" charset="0"/>
                <a:ea typeface="Segoe UI Black" panose="020B0A02040204020203" pitchFamily="34" charset="0"/>
                <a:cs typeface="+mn-cs"/>
              </a:rPr>
              <a:t>Intermediate</a:t>
            </a:r>
          </a:p>
        </p:txBody>
      </p:sp>
      <p:sp>
        <p:nvSpPr>
          <p:cNvPr id="27" name="TextBox 26">
            <a:extLst>
              <a:ext uri="{FF2B5EF4-FFF2-40B4-BE49-F238E27FC236}">
                <a16:creationId xmlns:a16="http://schemas.microsoft.com/office/drawing/2014/main" id="{70EDFA04-90FA-4D51-8AFB-CAC0BB49055B}"/>
              </a:ext>
            </a:extLst>
          </p:cNvPr>
          <p:cNvSpPr txBox="1"/>
          <p:nvPr/>
        </p:nvSpPr>
        <p:spPr>
          <a:xfrm>
            <a:off x="4963213" y="2010690"/>
            <a:ext cx="1779465"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Level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Figtree Light" pitchFamily="2" charset="0"/>
                <a:ea typeface="Segoe UI Black" panose="020B0A02040204020203" pitchFamily="34" charset="0"/>
                <a:cs typeface="+mn-cs"/>
              </a:rPr>
              <a:t>Advanced</a:t>
            </a:r>
          </a:p>
        </p:txBody>
      </p:sp>
      <p:sp>
        <p:nvSpPr>
          <p:cNvPr id="28" name="TextBox 27">
            <a:extLst>
              <a:ext uri="{FF2B5EF4-FFF2-40B4-BE49-F238E27FC236}">
                <a16:creationId xmlns:a16="http://schemas.microsoft.com/office/drawing/2014/main" id="{B767BD2C-2B30-497E-BAFC-78442646F125}"/>
              </a:ext>
            </a:extLst>
          </p:cNvPr>
          <p:cNvSpPr txBox="1"/>
          <p:nvPr/>
        </p:nvSpPr>
        <p:spPr>
          <a:xfrm>
            <a:off x="3757980" y="2632099"/>
            <a:ext cx="2761186" cy="246221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Typical length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12-24 months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Entry requirements: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Usually 5 GCSEs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Qualifications obtained: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A levels or equivalent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Who’s it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Mostly for 16-year-olds with reasonable  academic achievements but who don’t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want to study in sixth form.</a:t>
            </a:r>
          </a:p>
        </p:txBody>
      </p:sp>
      <p:grpSp>
        <p:nvGrpSpPr>
          <p:cNvPr id="29" name="Group 28">
            <a:extLst>
              <a:ext uri="{FF2B5EF4-FFF2-40B4-BE49-F238E27FC236}">
                <a16:creationId xmlns:a16="http://schemas.microsoft.com/office/drawing/2014/main" id="{ABC3CB1B-B78F-473B-90DB-B5E8F0ACA6D9}"/>
              </a:ext>
            </a:extLst>
          </p:cNvPr>
          <p:cNvGrpSpPr/>
          <p:nvPr/>
        </p:nvGrpSpPr>
        <p:grpSpPr>
          <a:xfrm rot="924740">
            <a:off x="-144912" y="7338866"/>
            <a:ext cx="1851048" cy="1956927"/>
            <a:chOff x="-1403334" y="2435268"/>
            <a:chExt cx="2379948" cy="2379948"/>
          </a:xfrm>
        </p:grpSpPr>
        <p:pic>
          <p:nvPicPr>
            <p:cNvPr id="30" name="Graphic 29" descr="Single gear with solid fill">
              <a:extLst>
                <a:ext uri="{FF2B5EF4-FFF2-40B4-BE49-F238E27FC236}">
                  <a16:creationId xmlns:a16="http://schemas.microsoft.com/office/drawing/2014/main" id="{DDD92B4B-AC1E-496C-9464-745E9753B3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828507">
              <a:off x="-1403334" y="2435268"/>
              <a:ext cx="2379948" cy="2379948"/>
            </a:xfrm>
            <a:prstGeom prst="rect">
              <a:avLst/>
            </a:prstGeom>
          </p:spPr>
        </p:pic>
        <p:sp>
          <p:nvSpPr>
            <p:cNvPr id="31" name="Oval 30">
              <a:extLst>
                <a:ext uri="{FF2B5EF4-FFF2-40B4-BE49-F238E27FC236}">
                  <a16:creationId xmlns:a16="http://schemas.microsoft.com/office/drawing/2014/main" id="{04D33A93-4E4A-44F0-BAB7-B3153A20BD9F}"/>
                </a:ext>
              </a:extLst>
            </p:cNvPr>
            <p:cNvSpPr/>
            <p:nvPr/>
          </p:nvSpPr>
          <p:spPr>
            <a:xfrm>
              <a:off x="-696686" y="3243943"/>
              <a:ext cx="932172" cy="79465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2" name="TextBox 31">
            <a:extLst>
              <a:ext uri="{FF2B5EF4-FFF2-40B4-BE49-F238E27FC236}">
                <a16:creationId xmlns:a16="http://schemas.microsoft.com/office/drawing/2014/main" id="{7BBC4595-9DD3-4266-90C8-63A88EC3EC97}"/>
              </a:ext>
            </a:extLst>
          </p:cNvPr>
          <p:cNvSpPr txBox="1"/>
          <p:nvPr/>
        </p:nvSpPr>
        <p:spPr>
          <a:xfrm>
            <a:off x="-125550" y="8134367"/>
            <a:ext cx="1779465"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Level 4/5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Figtree Light" pitchFamily="2" charset="0"/>
                <a:ea typeface="Segoe UI Black" panose="020B0A02040204020203" pitchFamily="34" charset="0"/>
                <a:cs typeface="+mn-cs"/>
              </a:rPr>
              <a:t>Higher</a:t>
            </a:r>
          </a:p>
        </p:txBody>
      </p:sp>
      <p:sp>
        <p:nvSpPr>
          <p:cNvPr id="33" name="TextBox 32">
            <a:extLst>
              <a:ext uri="{FF2B5EF4-FFF2-40B4-BE49-F238E27FC236}">
                <a16:creationId xmlns:a16="http://schemas.microsoft.com/office/drawing/2014/main" id="{CF159EE2-98DD-47A3-85D8-C34166D07438}"/>
              </a:ext>
            </a:extLst>
          </p:cNvPr>
          <p:cNvSpPr txBox="1"/>
          <p:nvPr/>
        </p:nvSpPr>
        <p:spPr>
          <a:xfrm>
            <a:off x="844795" y="5023163"/>
            <a:ext cx="2635373" cy="26776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Typical length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3-5 years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Entry requirements: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A levels or equivalent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Qualifications obtained: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Higher national diploma / foundation degree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Who’s it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Mostly for those who want to qualify for professional career paths without attending university or college. </a:t>
            </a:r>
          </a:p>
        </p:txBody>
      </p:sp>
      <p:grpSp>
        <p:nvGrpSpPr>
          <p:cNvPr id="34" name="Group 33">
            <a:extLst>
              <a:ext uri="{FF2B5EF4-FFF2-40B4-BE49-F238E27FC236}">
                <a16:creationId xmlns:a16="http://schemas.microsoft.com/office/drawing/2014/main" id="{CE8A6FDE-72FA-4B0C-81D6-EBD5EA74FEB3}"/>
              </a:ext>
            </a:extLst>
          </p:cNvPr>
          <p:cNvGrpSpPr/>
          <p:nvPr/>
        </p:nvGrpSpPr>
        <p:grpSpPr>
          <a:xfrm>
            <a:off x="5313399" y="5277557"/>
            <a:ext cx="2007645" cy="2016933"/>
            <a:chOff x="-1403334" y="2435268"/>
            <a:chExt cx="2379948" cy="2379948"/>
          </a:xfrm>
          <a:solidFill>
            <a:srgbClr val="FFC000"/>
          </a:solidFill>
        </p:grpSpPr>
        <p:pic>
          <p:nvPicPr>
            <p:cNvPr id="35" name="Graphic 34" descr="Single gear with solid fill">
              <a:extLst>
                <a:ext uri="{FF2B5EF4-FFF2-40B4-BE49-F238E27FC236}">
                  <a16:creationId xmlns:a16="http://schemas.microsoft.com/office/drawing/2014/main" id="{6D7B929F-FB8A-400C-90BF-9FC73B8AB6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828507">
              <a:off x="-1403334" y="2435268"/>
              <a:ext cx="2379948" cy="2379948"/>
            </a:xfrm>
            <a:prstGeom prst="rect">
              <a:avLst/>
            </a:prstGeom>
          </p:spPr>
        </p:pic>
        <p:sp>
          <p:nvSpPr>
            <p:cNvPr id="36" name="Oval 35">
              <a:extLst>
                <a:ext uri="{FF2B5EF4-FFF2-40B4-BE49-F238E27FC236}">
                  <a16:creationId xmlns:a16="http://schemas.microsoft.com/office/drawing/2014/main" id="{C5DE6A72-9997-4EB2-BFFF-480D89E06060}"/>
                </a:ext>
              </a:extLst>
            </p:cNvPr>
            <p:cNvSpPr/>
            <p:nvPr/>
          </p:nvSpPr>
          <p:spPr>
            <a:xfrm>
              <a:off x="-696686" y="3243943"/>
              <a:ext cx="932172" cy="794657"/>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11925D49-1890-4596-9582-D6D8255F6B42}"/>
              </a:ext>
            </a:extLst>
          </p:cNvPr>
          <p:cNvSpPr txBox="1"/>
          <p:nvPr/>
        </p:nvSpPr>
        <p:spPr>
          <a:xfrm>
            <a:off x="5417836" y="6022608"/>
            <a:ext cx="1779465"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Level 6/7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Figtree Light" pitchFamily="2" charset="0"/>
                <a:ea typeface="Segoe UI Black" panose="020B0A02040204020203" pitchFamily="34" charset="0"/>
                <a:cs typeface="+mn-cs"/>
              </a:rPr>
              <a:t>Degree</a:t>
            </a:r>
          </a:p>
        </p:txBody>
      </p:sp>
      <p:sp>
        <p:nvSpPr>
          <p:cNvPr id="39" name="TextBox 38">
            <a:extLst>
              <a:ext uri="{FF2B5EF4-FFF2-40B4-BE49-F238E27FC236}">
                <a16:creationId xmlns:a16="http://schemas.microsoft.com/office/drawing/2014/main" id="{3E778564-F4E1-4B20-86E0-B11AB244DE45}"/>
              </a:ext>
            </a:extLst>
          </p:cNvPr>
          <p:cNvSpPr txBox="1"/>
          <p:nvPr/>
        </p:nvSpPr>
        <p:spPr>
          <a:xfrm>
            <a:off x="3969487" y="6547592"/>
            <a:ext cx="2818224" cy="2462213"/>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Typical length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3-7 years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Entry requirements: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At least 2 A levels or equivalent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Qualifications obtained: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A BA or BSc degree or higher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Who’s it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Mostly for those with excellent sixth form results that want to study for a  degree or similar whilst working. </a:t>
            </a:r>
          </a:p>
        </p:txBody>
      </p:sp>
      <p:sp>
        <p:nvSpPr>
          <p:cNvPr id="3" name="Slide Number Placeholder 2">
            <a:extLst>
              <a:ext uri="{FF2B5EF4-FFF2-40B4-BE49-F238E27FC236}">
                <a16:creationId xmlns:a16="http://schemas.microsoft.com/office/drawing/2014/main" id="{9DF8186A-33F5-16B0-0C2E-28238146C246}"/>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22</a:t>
            </a:r>
          </a:p>
        </p:txBody>
      </p:sp>
    </p:spTree>
    <p:extLst>
      <p:ext uri="{BB962C8B-B14F-4D97-AF65-F5344CB8AC3E}">
        <p14:creationId xmlns:p14="http://schemas.microsoft.com/office/powerpoint/2010/main" val="3503710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372369" y="289496"/>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Other Qualifications</a:t>
            </a:r>
          </a:p>
        </p:txBody>
      </p:sp>
      <p:sp>
        <p:nvSpPr>
          <p:cNvPr id="15" name="TextBox 14">
            <a:extLst>
              <a:ext uri="{FF2B5EF4-FFF2-40B4-BE49-F238E27FC236}">
                <a16:creationId xmlns:a16="http://schemas.microsoft.com/office/drawing/2014/main" id="{FD36E0CE-F047-40AF-8FF0-D7082C2A50AA}"/>
              </a:ext>
            </a:extLst>
          </p:cNvPr>
          <p:cNvSpPr txBox="1"/>
          <p:nvPr/>
        </p:nvSpPr>
        <p:spPr>
          <a:xfrm>
            <a:off x="372369" y="1261541"/>
            <a:ext cx="5995333"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Other Qualifications</a:t>
            </a:r>
            <a:b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b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Other qualifications you can take include Cambridge </a:t>
            </a:r>
            <a:r>
              <a:rPr kumimoji="0" lang="en-GB" sz="1600" b="0" i="0" u="none" strike="noStrike" kern="1200" cap="none" spc="0" normalizeH="0" baseline="0" noProof="0" dirty="0" err="1">
                <a:ln>
                  <a:noFill/>
                </a:ln>
                <a:solidFill>
                  <a:srgbClr val="002060"/>
                </a:solidFill>
                <a:effectLst/>
                <a:uLnTx/>
                <a:uFillTx/>
                <a:latin typeface="Figtree Light" pitchFamily="2" charset="0"/>
                <a:ea typeface="+mn-ea"/>
                <a:cs typeface="+mn-cs"/>
              </a:rPr>
              <a:t>Technicals</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 City and Guilds, National Vocational Qualifications (NVQs), and the Tech </a:t>
            </a:r>
            <a:r>
              <a:rPr kumimoji="0" lang="en-GB" sz="1600" b="0" i="0" u="none" strike="noStrike" kern="1200" cap="none" spc="0" normalizeH="0" baseline="0" noProof="0" dirty="0" err="1">
                <a:ln>
                  <a:noFill/>
                </a:ln>
                <a:solidFill>
                  <a:srgbClr val="002060"/>
                </a:solidFill>
                <a:effectLst/>
                <a:uLnTx/>
                <a:uFillTx/>
                <a:latin typeface="Figtree Light" pitchFamily="2" charset="0"/>
                <a:ea typeface="+mn-ea"/>
                <a:cs typeface="+mn-cs"/>
              </a:rPr>
              <a:t>Bacc</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 (which is similar to the International Baccalaureate). These are all vocational courses, which means they focus on skills and knowledge for specific jobs. They are a good option for students who already know what kind of job they want after school, or for those who prefer learning in a more practical, hands-on way, while still doing some classroom work.</a:t>
            </a:r>
          </a:p>
        </p:txBody>
      </p:sp>
      <p:sp>
        <p:nvSpPr>
          <p:cNvPr id="18" name="TextBox 17">
            <a:extLst>
              <a:ext uri="{FF2B5EF4-FFF2-40B4-BE49-F238E27FC236}">
                <a16:creationId xmlns:a16="http://schemas.microsoft.com/office/drawing/2014/main" id="{C58BDA1C-F17D-46F3-91BA-3A79C26A5BAA}"/>
              </a:ext>
            </a:extLst>
          </p:cNvPr>
          <p:cNvSpPr txBox="1"/>
          <p:nvPr/>
        </p:nvSpPr>
        <p:spPr>
          <a:xfrm>
            <a:off x="3200400" y="6535397"/>
            <a:ext cx="3494314"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National Vocational Qualifications (NVQs)</a:t>
            </a:r>
            <a:b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b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NVQs are a work-based way of learning. There are no exams. Instead, students are assessed on how well they can do specific tasks. Although NVQs are job-focused, they can be studied at school, college, or in the workplace.</a:t>
            </a:r>
          </a:p>
        </p:txBody>
      </p:sp>
      <p:sp>
        <p:nvSpPr>
          <p:cNvPr id="20" name="TextBox 19">
            <a:extLst>
              <a:ext uri="{FF2B5EF4-FFF2-40B4-BE49-F238E27FC236}">
                <a16:creationId xmlns:a16="http://schemas.microsoft.com/office/drawing/2014/main" id="{764893AE-BDF3-461E-8FF1-0810D0A5AF71}"/>
              </a:ext>
            </a:extLst>
          </p:cNvPr>
          <p:cNvSpPr txBox="1"/>
          <p:nvPr/>
        </p:nvSpPr>
        <p:spPr>
          <a:xfrm>
            <a:off x="253710" y="3841658"/>
            <a:ext cx="3147826"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Cambridge </a:t>
            </a:r>
            <a:r>
              <a:rPr kumimoji="0" lang="en-GB" sz="1600" b="1" i="0" u="none" strike="noStrike" kern="1200" cap="none" spc="0" normalizeH="0" baseline="0" noProof="0" dirty="0" err="1">
                <a:ln>
                  <a:noFill/>
                </a:ln>
                <a:solidFill>
                  <a:srgbClr val="002060"/>
                </a:solidFill>
                <a:effectLst/>
                <a:uLnTx/>
                <a:uFillTx/>
                <a:latin typeface="Segoe UI Black" panose="020B0A02040204020203" pitchFamily="34" charset="0"/>
                <a:ea typeface="Segoe UI Black" panose="020B0A02040204020203" pitchFamily="34" charset="0"/>
                <a:cs typeface="+mn-cs"/>
              </a:rPr>
              <a:t>Technicals</a:t>
            </a:r>
            <a:b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b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Cambridge </a:t>
            </a:r>
            <a:r>
              <a:rPr kumimoji="0" lang="en-GB" sz="1600" b="0" i="0" u="none" strike="noStrike" kern="1200" cap="none" spc="0" normalizeH="0" baseline="0" noProof="0" dirty="0" err="1">
                <a:ln>
                  <a:noFill/>
                </a:ln>
                <a:solidFill>
                  <a:srgbClr val="002060"/>
                </a:solidFill>
                <a:effectLst/>
                <a:uLnTx/>
                <a:uFillTx/>
                <a:latin typeface="Figtree Light" pitchFamily="2" charset="0"/>
                <a:ea typeface="+mn-ea"/>
                <a:cs typeface="+mn-cs"/>
              </a:rPr>
              <a:t>Technicals</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 are split 50% coursework and 50% exams. They offer a very practical way to learn. To do well, students need to be well-organised, able to work on several projects at the same time, and meet deadlines.</a:t>
            </a:r>
          </a:p>
        </p:txBody>
      </p:sp>
      <p:sp>
        <p:nvSpPr>
          <p:cNvPr id="23" name="TextBox 22">
            <a:extLst>
              <a:ext uri="{FF2B5EF4-FFF2-40B4-BE49-F238E27FC236}">
                <a16:creationId xmlns:a16="http://schemas.microsoft.com/office/drawing/2014/main" id="{391EF6AF-CD5B-46D7-B489-49B78C5D16AA}"/>
              </a:ext>
            </a:extLst>
          </p:cNvPr>
          <p:cNvSpPr txBox="1"/>
          <p:nvPr/>
        </p:nvSpPr>
        <p:spPr>
          <a:xfrm>
            <a:off x="587161" y="6997061"/>
            <a:ext cx="1940012" cy="1384995"/>
          </a:xfrm>
          <a:prstGeom prst="rect">
            <a:avLst/>
          </a:prstGeom>
          <a:noFill/>
          <a:ln w="3175">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In most cases no UCAS points are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awarded but these qualifications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provide an excellent route into industry.</a:t>
            </a:r>
          </a:p>
        </p:txBody>
      </p:sp>
      <p:pic>
        <p:nvPicPr>
          <p:cNvPr id="3" name="Online Media 2" title="Cambridge Technicals - Introduction">
            <a:hlinkClick r:id="" action="ppaction://media"/>
            <a:extLst>
              <a:ext uri="{FF2B5EF4-FFF2-40B4-BE49-F238E27FC236}">
                <a16:creationId xmlns:a16="http://schemas.microsoft.com/office/drawing/2014/main" id="{BBE01BAF-2E7C-444B-9F04-FFEB008172DC}"/>
              </a:ext>
            </a:extLst>
          </p:cNvPr>
          <p:cNvPicPr>
            <a:picLocks noRot="1" noChangeAspect="1"/>
          </p:cNvPicPr>
          <p:nvPr>
            <a:videoFile r:link="rId1"/>
          </p:nvPr>
        </p:nvPicPr>
        <p:blipFill>
          <a:blip r:embed="rId3"/>
          <a:stretch>
            <a:fillRect/>
          </a:stretch>
        </p:blipFill>
        <p:spPr>
          <a:xfrm>
            <a:off x="3445526" y="4268634"/>
            <a:ext cx="3210998" cy="1814214"/>
          </a:xfrm>
          <a:prstGeom prst="rect">
            <a:avLst/>
          </a:prstGeom>
          <a:ln>
            <a:solidFill>
              <a:srgbClr val="FF6600"/>
            </a:solidFill>
          </a:ln>
        </p:spPr>
      </p:pic>
      <p:sp>
        <p:nvSpPr>
          <p:cNvPr id="4" name="Slide Number Placeholder 2">
            <a:extLst>
              <a:ext uri="{FF2B5EF4-FFF2-40B4-BE49-F238E27FC236}">
                <a16:creationId xmlns:a16="http://schemas.microsoft.com/office/drawing/2014/main" id="{72967C2D-46F3-34CD-F769-E9536A32E3C4}"/>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23</a:t>
            </a:r>
          </a:p>
        </p:txBody>
      </p:sp>
    </p:spTree>
    <p:extLst>
      <p:ext uri="{BB962C8B-B14F-4D97-AF65-F5344CB8AC3E}">
        <p14:creationId xmlns:p14="http://schemas.microsoft.com/office/powerpoint/2010/main" val="301031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917541" y="42453"/>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Other Qualifications</a:t>
            </a:r>
          </a:p>
        </p:txBody>
      </p:sp>
      <p:sp>
        <p:nvSpPr>
          <p:cNvPr id="16" name="TextBox 15">
            <a:extLst>
              <a:ext uri="{FF2B5EF4-FFF2-40B4-BE49-F238E27FC236}">
                <a16:creationId xmlns:a16="http://schemas.microsoft.com/office/drawing/2014/main" id="{0A07CE8A-05C0-4AD0-804A-BDBBD8AF3817}"/>
              </a:ext>
            </a:extLst>
          </p:cNvPr>
          <p:cNvSpPr txBox="1"/>
          <p:nvPr/>
        </p:nvSpPr>
        <p:spPr>
          <a:xfrm>
            <a:off x="274355" y="1417144"/>
            <a:ext cx="3936138" cy="77251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 type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City and Guilds; National Vocational Qualifications  (NVQs) or Tech Bac (similar to International Baccalaureate)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Type of learning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Dependent on the qualification, most contain practical on the job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Qualifications needed to sign up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Usually 5 GCSEs grade 4 - 9, but check individually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Subject choices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Range of vocational subjects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Length of commitment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2 years (Level 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Tuition costs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Free (unless parents/carers choose to pay privately)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UCAS points awarded for passing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In most cases no UCAS points are awarded but there are some exceptions.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Can lead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Further study, training, professional development programmes or work</a:t>
            </a:r>
          </a:p>
        </p:txBody>
      </p:sp>
      <p:pic>
        <p:nvPicPr>
          <p:cNvPr id="17" name="Picture 16">
            <a:extLst>
              <a:ext uri="{FF2B5EF4-FFF2-40B4-BE49-F238E27FC236}">
                <a16:creationId xmlns:a16="http://schemas.microsoft.com/office/drawing/2014/main" id="{1C60CB60-D15D-4E25-9465-CE409031DA58}"/>
              </a:ext>
            </a:extLst>
          </p:cNvPr>
          <p:cNvPicPr>
            <a:picLocks noChangeAspect="1"/>
          </p:cNvPicPr>
          <p:nvPr/>
        </p:nvPicPr>
        <p:blipFill>
          <a:blip r:embed="rId2"/>
          <a:stretch>
            <a:fillRect/>
          </a:stretch>
        </p:blipFill>
        <p:spPr>
          <a:xfrm>
            <a:off x="5074435" y="3263949"/>
            <a:ext cx="1700931" cy="432854"/>
          </a:xfrm>
          <a:prstGeom prst="rect">
            <a:avLst/>
          </a:prstGeom>
          <a:ln>
            <a:solidFill>
              <a:srgbClr val="FFC000"/>
            </a:solidFill>
          </a:ln>
        </p:spPr>
      </p:pic>
      <p:pic>
        <p:nvPicPr>
          <p:cNvPr id="5" name="Picture 4">
            <a:hlinkClick r:id="rId3"/>
            <a:extLst>
              <a:ext uri="{FF2B5EF4-FFF2-40B4-BE49-F238E27FC236}">
                <a16:creationId xmlns:a16="http://schemas.microsoft.com/office/drawing/2014/main" id="{3FF6A815-8D70-4150-B565-2063EE41B227}"/>
              </a:ext>
            </a:extLst>
          </p:cNvPr>
          <p:cNvPicPr>
            <a:picLocks noChangeAspect="1"/>
          </p:cNvPicPr>
          <p:nvPr/>
        </p:nvPicPr>
        <p:blipFill>
          <a:blip r:embed="rId4"/>
          <a:stretch>
            <a:fillRect/>
          </a:stretch>
        </p:blipFill>
        <p:spPr>
          <a:xfrm>
            <a:off x="5074435" y="3696803"/>
            <a:ext cx="1419595" cy="1419595"/>
          </a:xfrm>
          <a:prstGeom prst="rect">
            <a:avLst/>
          </a:prstGeom>
        </p:spPr>
      </p:pic>
      <p:pic>
        <p:nvPicPr>
          <p:cNvPr id="1026" name="Picture 2" descr="City &amp; Guilds logo">
            <a:hlinkClick r:id="rId5"/>
            <a:extLst>
              <a:ext uri="{FF2B5EF4-FFF2-40B4-BE49-F238E27FC236}">
                <a16:creationId xmlns:a16="http://schemas.microsoft.com/office/drawing/2014/main" id="{6B558107-DD1D-45BF-BE32-E7B43F5D4C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082" y="5250093"/>
            <a:ext cx="142875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hlinkClick r:id="rId7"/>
            <a:extLst>
              <a:ext uri="{FF2B5EF4-FFF2-40B4-BE49-F238E27FC236}">
                <a16:creationId xmlns:a16="http://schemas.microsoft.com/office/drawing/2014/main" id="{CB8B3293-BA33-4336-B0F3-B9EFB304CFA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650974" y="6355916"/>
            <a:ext cx="2124392" cy="627544"/>
          </a:xfrm>
          <a:prstGeom prst="rect">
            <a:avLst/>
          </a:prstGeom>
        </p:spPr>
      </p:pic>
      <p:sp>
        <p:nvSpPr>
          <p:cNvPr id="3" name="Slide Number Placeholder 2">
            <a:extLst>
              <a:ext uri="{FF2B5EF4-FFF2-40B4-BE49-F238E27FC236}">
                <a16:creationId xmlns:a16="http://schemas.microsoft.com/office/drawing/2014/main" id="{13AF0368-C0D8-D2C6-6815-FAC6043C0FA3}"/>
              </a:ext>
            </a:extLst>
          </p:cNvPr>
          <p:cNvSpPr>
            <a:spLocks noGrp="1"/>
          </p:cNvSpPr>
          <p:nvPr>
            <p:ph type="sldNum" sz="quarter" idx="12"/>
          </p:nvPr>
        </p:nvSpPr>
        <p:spPr>
          <a:xfrm>
            <a:off x="5074883" y="9336144"/>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24</a:t>
            </a:r>
          </a:p>
        </p:txBody>
      </p:sp>
    </p:spTree>
    <p:extLst>
      <p:ext uri="{BB962C8B-B14F-4D97-AF65-F5344CB8AC3E}">
        <p14:creationId xmlns:p14="http://schemas.microsoft.com/office/powerpoint/2010/main" val="2396770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917541" y="42453"/>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Options Summary</a:t>
            </a:r>
          </a:p>
        </p:txBody>
      </p:sp>
      <p:pic>
        <p:nvPicPr>
          <p:cNvPr id="10" name="Picture 9">
            <a:extLst>
              <a:ext uri="{FF2B5EF4-FFF2-40B4-BE49-F238E27FC236}">
                <a16:creationId xmlns:a16="http://schemas.microsoft.com/office/drawing/2014/main" id="{ECFAD264-E295-478D-8442-0B69BF16F28F}"/>
              </a:ext>
            </a:extLst>
          </p:cNvPr>
          <p:cNvPicPr>
            <a:picLocks noChangeAspect="1"/>
          </p:cNvPicPr>
          <p:nvPr/>
        </p:nvPicPr>
        <p:blipFill>
          <a:blip r:embed="rId2"/>
          <a:stretch>
            <a:fillRect/>
          </a:stretch>
        </p:blipFill>
        <p:spPr>
          <a:xfrm>
            <a:off x="156222" y="1153124"/>
            <a:ext cx="6545555" cy="3866311"/>
          </a:xfrm>
          <a:prstGeom prst="rect">
            <a:avLst/>
          </a:prstGeom>
          <a:ln>
            <a:solidFill>
              <a:srgbClr val="FF6600"/>
            </a:solidFill>
          </a:ln>
        </p:spPr>
      </p:pic>
      <p:pic>
        <p:nvPicPr>
          <p:cNvPr id="12" name="Picture 11">
            <a:extLst>
              <a:ext uri="{FF2B5EF4-FFF2-40B4-BE49-F238E27FC236}">
                <a16:creationId xmlns:a16="http://schemas.microsoft.com/office/drawing/2014/main" id="{9CA8856B-3B45-4E49-AB7B-F4BD9620B947}"/>
              </a:ext>
            </a:extLst>
          </p:cNvPr>
          <p:cNvPicPr>
            <a:picLocks noChangeAspect="1"/>
          </p:cNvPicPr>
          <p:nvPr/>
        </p:nvPicPr>
        <p:blipFill>
          <a:blip r:embed="rId3"/>
          <a:stretch>
            <a:fillRect/>
          </a:stretch>
        </p:blipFill>
        <p:spPr>
          <a:xfrm>
            <a:off x="156221" y="5192186"/>
            <a:ext cx="6545555" cy="3942533"/>
          </a:xfrm>
          <a:prstGeom prst="rect">
            <a:avLst/>
          </a:prstGeom>
          <a:ln>
            <a:solidFill>
              <a:srgbClr val="FF6600"/>
            </a:solidFill>
          </a:ln>
        </p:spPr>
      </p:pic>
      <p:sp>
        <p:nvSpPr>
          <p:cNvPr id="3" name="Slide Number Placeholder 2">
            <a:extLst>
              <a:ext uri="{FF2B5EF4-FFF2-40B4-BE49-F238E27FC236}">
                <a16:creationId xmlns:a16="http://schemas.microsoft.com/office/drawing/2014/main" id="{F7A5F535-5DD7-6A6A-830E-F9B5162D23C2}"/>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25</a:t>
            </a:r>
          </a:p>
        </p:txBody>
      </p:sp>
    </p:spTree>
    <p:extLst>
      <p:ext uri="{BB962C8B-B14F-4D97-AF65-F5344CB8AC3E}">
        <p14:creationId xmlns:p14="http://schemas.microsoft.com/office/powerpoint/2010/main" val="4257315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815389" y="21909"/>
            <a:ext cx="6443823"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Advice for Parents/Carers: </a:t>
            </a:r>
            <a:r>
              <a:rPr lang="en-GB" dirty="0">
                <a:solidFill>
                  <a:srgbClr val="FFC000"/>
                </a:solidFill>
                <a:latin typeface="Segoe UI Black" panose="020B0A02040204020203" pitchFamily="34" charset="0"/>
                <a:ea typeface="Segoe UI Black" panose="020B0A02040204020203" pitchFamily="34" charset="0"/>
              </a:rPr>
              <a:t>Part One</a:t>
            </a:r>
          </a:p>
        </p:txBody>
      </p:sp>
      <p:sp>
        <p:nvSpPr>
          <p:cNvPr id="5" name="Rectangle: Rounded Corners 4">
            <a:extLst>
              <a:ext uri="{FF2B5EF4-FFF2-40B4-BE49-F238E27FC236}">
                <a16:creationId xmlns:a16="http://schemas.microsoft.com/office/drawing/2014/main" id="{148B86B9-CD85-FC38-139F-22025F4B3DCB}"/>
              </a:ext>
            </a:extLst>
          </p:cNvPr>
          <p:cNvSpPr/>
          <p:nvPr/>
        </p:nvSpPr>
        <p:spPr>
          <a:xfrm>
            <a:off x="3866731" y="5176479"/>
            <a:ext cx="2780984" cy="2687272"/>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A479006A-BC19-4215-89DF-D584612EF4B9}"/>
              </a:ext>
            </a:extLst>
          </p:cNvPr>
          <p:cNvSpPr txBox="1"/>
          <p:nvPr/>
        </p:nvSpPr>
        <p:spPr>
          <a:xfrm>
            <a:off x="186472" y="1153124"/>
            <a:ext cx="6238059" cy="263149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There are lots of choices  available to your child once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they've completed GCSEs or other Level 2 courses, so it’s good to know what's on offer.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A-Level and IB are more suited to theoretical learning;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BTECs and T Levels are great for those who enjoy practical experience and coursework;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EPQ offers the chance to earn more UCAS points as well as undertaking a project centred around your child’s personal interests;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Apprenticeships, traineeships and internships provide on the job training and valuable experience. ensure your child prepares in advance.</a:t>
            </a:r>
          </a:p>
        </p:txBody>
      </p:sp>
      <p:sp>
        <p:nvSpPr>
          <p:cNvPr id="11" name="TextBox 10">
            <a:extLst>
              <a:ext uri="{FF2B5EF4-FFF2-40B4-BE49-F238E27FC236}">
                <a16:creationId xmlns:a16="http://schemas.microsoft.com/office/drawing/2014/main" id="{8B62E788-5639-47BE-9EAE-5920AFEDD87C}"/>
              </a:ext>
            </a:extLst>
          </p:cNvPr>
          <p:cNvSpPr txBox="1"/>
          <p:nvPr/>
        </p:nvSpPr>
        <p:spPr>
          <a:xfrm>
            <a:off x="476569" y="4691822"/>
            <a:ext cx="2780984" cy="2169825"/>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There are lots of options open to your child, so make sure they understand them all before making a final decision. It's OK if your child doesn't know what they might want to do after school – try to help them make choices that will keep their options open</a:t>
            </a:r>
          </a:p>
        </p:txBody>
      </p:sp>
      <p:sp>
        <p:nvSpPr>
          <p:cNvPr id="14" name="TextBox 13">
            <a:extLst>
              <a:ext uri="{FF2B5EF4-FFF2-40B4-BE49-F238E27FC236}">
                <a16:creationId xmlns:a16="http://schemas.microsoft.com/office/drawing/2014/main" id="{C6DC9582-CDC0-490F-8809-EC99CA27C49D}"/>
              </a:ext>
            </a:extLst>
          </p:cNvPr>
          <p:cNvSpPr txBox="1"/>
          <p:nvPr/>
        </p:nvSpPr>
        <p:spPr>
          <a:xfrm>
            <a:off x="3866735" y="5534319"/>
            <a:ext cx="2780984" cy="2169825"/>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Attend open days to get first-hand experience of the atmosphere at different learning providers if your child is thinking of making a switch from school. Finding the right learning environment is very important for their future success.</a:t>
            </a:r>
          </a:p>
        </p:txBody>
      </p:sp>
      <p:sp>
        <p:nvSpPr>
          <p:cNvPr id="19" name="TextBox 18">
            <a:extLst>
              <a:ext uri="{FF2B5EF4-FFF2-40B4-BE49-F238E27FC236}">
                <a16:creationId xmlns:a16="http://schemas.microsoft.com/office/drawing/2014/main" id="{DFA6E3EB-0422-4D8B-810C-DAD329D45EBA}"/>
              </a:ext>
            </a:extLst>
          </p:cNvPr>
          <p:cNvSpPr txBox="1"/>
          <p:nvPr/>
        </p:nvSpPr>
        <p:spPr>
          <a:xfrm>
            <a:off x="210281" y="7506957"/>
            <a:ext cx="3313560" cy="1477328"/>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Make sure your child's contact details are up-to-date on CVs and applications, especially if using personal email addresses, otherwise they could miss out on potential offers.</a:t>
            </a:r>
          </a:p>
        </p:txBody>
      </p:sp>
      <p:sp>
        <p:nvSpPr>
          <p:cNvPr id="4" name="Rectangle: Rounded Corners 3">
            <a:extLst>
              <a:ext uri="{FF2B5EF4-FFF2-40B4-BE49-F238E27FC236}">
                <a16:creationId xmlns:a16="http://schemas.microsoft.com/office/drawing/2014/main" id="{20B50533-0023-D2A0-7639-A69589197FCD}"/>
              </a:ext>
            </a:extLst>
          </p:cNvPr>
          <p:cNvSpPr/>
          <p:nvPr/>
        </p:nvSpPr>
        <p:spPr>
          <a:xfrm>
            <a:off x="286889" y="4556501"/>
            <a:ext cx="3313560" cy="2462485"/>
          </a:xfrm>
          <a:prstGeom prst="round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A27B9ED9-70BF-07FA-FC8A-FC84DBC667ED}"/>
              </a:ext>
            </a:extLst>
          </p:cNvPr>
          <p:cNvSpPr/>
          <p:nvPr/>
        </p:nvSpPr>
        <p:spPr>
          <a:xfrm>
            <a:off x="286885" y="7375108"/>
            <a:ext cx="3313560" cy="1833286"/>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7EC6B986-075E-48BD-34C3-C49D8C33F432}"/>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949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578804" y="3844137"/>
            <a:ext cx="5700392" cy="639506"/>
          </a:xfrm>
        </p:spPr>
        <p:txBody>
          <a:bodyPr>
            <a:noAutofit/>
          </a:bodyPr>
          <a:lstStyle/>
          <a:p>
            <a:r>
              <a:rPr lang="en-GB" sz="4400" dirty="0">
                <a:solidFill>
                  <a:srgbClr val="002060"/>
                </a:solidFill>
                <a:latin typeface="Segoe UI Black" panose="020B0A02040204020203" pitchFamily="34" charset="0"/>
                <a:ea typeface="Segoe UI Black" panose="020B0A02040204020203" pitchFamily="34" charset="0"/>
              </a:rPr>
              <a:t>Informed Choices</a:t>
            </a:r>
          </a:p>
        </p:txBody>
      </p:sp>
      <p:pic>
        <p:nvPicPr>
          <p:cNvPr id="3" name="Picture 2">
            <a:extLst>
              <a:ext uri="{FF2B5EF4-FFF2-40B4-BE49-F238E27FC236}">
                <a16:creationId xmlns:a16="http://schemas.microsoft.com/office/drawing/2014/main" id="{33D7012F-D51A-FD75-8DE8-579BE2D4D1D9}"/>
              </a:ext>
            </a:extLst>
          </p:cNvPr>
          <p:cNvPicPr>
            <a:picLocks noChangeAspect="1"/>
          </p:cNvPicPr>
          <p:nvPr/>
        </p:nvPicPr>
        <p:blipFill>
          <a:blip r:embed="rId2">
            <a:extLst>
              <a:ext uri="{28A0092B-C50C-407E-A947-70E740481C1C}">
                <a14:useLocalDpi xmlns:a14="http://schemas.microsoft.com/office/drawing/2010/main" val="0"/>
              </a:ext>
            </a:extLst>
          </a:blip>
          <a:srcRect l="27748" t="66520"/>
          <a:stretch>
            <a:fillRect/>
          </a:stretch>
        </p:blipFill>
        <p:spPr>
          <a:xfrm>
            <a:off x="578804" y="5790979"/>
            <a:ext cx="6279196" cy="4115021"/>
          </a:xfrm>
          <a:prstGeom prst="rect">
            <a:avLst/>
          </a:prstGeom>
        </p:spPr>
      </p:pic>
    </p:spTree>
    <p:extLst>
      <p:ext uri="{BB962C8B-B14F-4D97-AF65-F5344CB8AC3E}">
        <p14:creationId xmlns:p14="http://schemas.microsoft.com/office/powerpoint/2010/main" val="1592185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71656" y="43203"/>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Making the Right Choice</a:t>
            </a:r>
          </a:p>
        </p:txBody>
      </p:sp>
      <p:sp>
        <p:nvSpPr>
          <p:cNvPr id="25" name="TextBox 24">
            <a:extLst>
              <a:ext uri="{FF2B5EF4-FFF2-40B4-BE49-F238E27FC236}">
                <a16:creationId xmlns:a16="http://schemas.microsoft.com/office/drawing/2014/main" id="{625AE6DB-F94F-4C46-8BDF-702F9602D570}"/>
              </a:ext>
            </a:extLst>
          </p:cNvPr>
          <p:cNvSpPr txBox="1"/>
          <p:nvPr/>
        </p:nvSpPr>
        <p:spPr>
          <a:xfrm>
            <a:off x="278816" y="949691"/>
            <a:ext cx="5363570" cy="12464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For some students at Anthony Gell School, deciding what to study after GCSEs is simple. For others, it can be more difficult to choose the right subjects. If your child needs help making this decision, here are some important things to think about:</a:t>
            </a:r>
          </a:p>
        </p:txBody>
      </p:sp>
      <p:sp>
        <p:nvSpPr>
          <p:cNvPr id="27" name="TextBox 26">
            <a:extLst>
              <a:ext uri="{FF2B5EF4-FFF2-40B4-BE49-F238E27FC236}">
                <a16:creationId xmlns:a16="http://schemas.microsoft.com/office/drawing/2014/main" id="{68ACD04A-F922-47EC-9F89-808B6CE7F3A3}"/>
              </a:ext>
            </a:extLst>
          </p:cNvPr>
          <p:cNvSpPr txBox="1"/>
          <p:nvPr/>
        </p:nvSpPr>
        <p:spPr>
          <a:xfrm>
            <a:off x="278816" y="2787865"/>
            <a:ext cx="6245564"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your child is good at and enjoys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We usually do better at things we enjoy. If your child likes certain subjects and does well in them, these could be strong choices for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It’s also important because they will be spending a lot of time studying each subject, so it helps if they’re interested in 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GCSE results can give a good idea of how well your child might do at A-level or in other post-16 courses. If they haven’t studied a subject before, it’s a good idea to speak to teachers of that subject for advice.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For example, if your child wants to study a new language that wasn’t offered at GCSE, look at how well they did in the language subjects they </a:t>
            </a:r>
            <a:r>
              <a:rPr kumimoji="0" lang="en-GB" sz="1500" b="0" i="1" u="none" strike="noStrike" kern="1200" cap="none" spc="0" normalizeH="0" baseline="0" noProof="0" dirty="0">
                <a:ln>
                  <a:noFill/>
                </a:ln>
                <a:solidFill>
                  <a:srgbClr val="002060"/>
                </a:solidFill>
                <a:effectLst/>
                <a:uLnTx/>
                <a:uFillTx/>
                <a:latin typeface="Figtree Light" pitchFamily="2" charset="0"/>
                <a:ea typeface="+mn-ea"/>
                <a:cs typeface="+mn-cs"/>
              </a:rPr>
              <a:t>did</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take.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Also, think about whether your child prefers practical work (like projects or hands-on tasks) or theory-based learning (like essays and written exams). This can help guide the decision.</a:t>
            </a:r>
          </a:p>
        </p:txBody>
      </p:sp>
      <p:sp>
        <p:nvSpPr>
          <p:cNvPr id="3" name="Slide Number Placeholder 2">
            <a:extLst>
              <a:ext uri="{FF2B5EF4-FFF2-40B4-BE49-F238E27FC236}">
                <a16:creationId xmlns:a16="http://schemas.microsoft.com/office/drawing/2014/main" id="{26A0A738-5BA7-2E80-923D-B03C549B828A}"/>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819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244958" y="311301"/>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Making the right choice</a:t>
            </a:r>
          </a:p>
        </p:txBody>
      </p:sp>
      <p:sp>
        <p:nvSpPr>
          <p:cNvPr id="29" name="TextBox 28">
            <a:extLst>
              <a:ext uri="{FF2B5EF4-FFF2-40B4-BE49-F238E27FC236}">
                <a16:creationId xmlns:a16="http://schemas.microsoft.com/office/drawing/2014/main" id="{2342840D-C909-4E22-B8F3-53CD23C24319}"/>
              </a:ext>
            </a:extLst>
          </p:cNvPr>
          <p:cNvSpPr txBox="1"/>
          <p:nvPr/>
        </p:nvSpPr>
        <p:spPr>
          <a:xfrm>
            <a:off x="244958" y="1249582"/>
            <a:ext cx="5772048" cy="51860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your child wants to do in the future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already knows what job or career they want, or what they want to study at university, their subject choices may be more obvious.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For 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To become a pharmacist, your child will need Chemistry, and at least one of Biology, Physics, or Maths.</a:t>
            </a:r>
          </a:p>
          <a:p>
            <a:pPr marL="0" marR="0" lvl="0" indent="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Sometimes a student really wants a certain career, but struggles with the subjects they need to get there. In this case, vocational courses or apprenticeships can be a better fit.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For 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 student who wants to go into business but finds A-Level Economics too focused on maths might prefer a BTEC in Business Studies.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Another option could be an apprenticeship in an area like hospitality or leisure, where they can learn on the job while working.</a:t>
            </a:r>
          </a:p>
        </p:txBody>
      </p:sp>
      <p:sp>
        <p:nvSpPr>
          <p:cNvPr id="13" name="TextBox 12">
            <a:extLst>
              <a:ext uri="{FF2B5EF4-FFF2-40B4-BE49-F238E27FC236}">
                <a16:creationId xmlns:a16="http://schemas.microsoft.com/office/drawing/2014/main" id="{957E52AE-1E7F-4663-B548-FAB64B7B92B7}"/>
              </a:ext>
            </a:extLst>
          </p:cNvPr>
          <p:cNvSpPr txBox="1"/>
          <p:nvPr/>
        </p:nvSpPr>
        <p:spPr>
          <a:xfrm>
            <a:off x="244958" y="7489048"/>
            <a:ext cx="5098415" cy="1015663"/>
          </a:xfrm>
          <a:prstGeom prst="rect">
            <a:avLst/>
          </a:prstGeom>
          <a:noFill/>
          <a:ln w="3175">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a:t>
            </a:r>
            <a:r>
              <a:rPr lang="en-GB" sz="1500" dirty="0">
                <a:solidFill>
                  <a:srgbClr val="002060"/>
                </a:solidFill>
                <a:latin typeface="Figtree Light" pitchFamily="2" charset="0"/>
              </a:rPr>
              <a:t> Anthony Gell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School, we encourage all students and families to talk to teachers and career advisers. Making the right choice after GCSEs is important and we’re here to help guide you through it.</a:t>
            </a:r>
          </a:p>
        </p:txBody>
      </p:sp>
      <p:sp>
        <p:nvSpPr>
          <p:cNvPr id="3" name="Slide Number Placeholder 2">
            <a:extLst>
              <a:ext uri="{FF2B5EF4-FFF2-40B4-BE49-F238E27FC236}">
                <a16:creationId xmlns:a16="http://schemas.microsoft.com/office/drawing/2014/main" id="{2AAAC566-8B74-A2A5-DCC6-FED412136826}"/>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393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3688596" y="131378"/>
            <a:ext cx="5915025" cy="639506"/>
          </a:xfrm>
        </p:spPr>
        <p:txBody>
          <a:bodyPr/>
          <a:lstStyle/>
          <a:p>
            <a:pPr algn="r"/>
            <a:r>
              <a:rPr lang="en-GB" dirty="0">
                <a:solidFill>
                  <a:srgbClr val="002060"/>
                </a:solidFill>
                <a:latin typeface="Segoe UI Black" panose="020B0A02040204020203" pitchFamily="34" charset="0"/>
                <a:ea typeface="Segoe UI Black" panose="020B0A02040204020203" pitchFamily="34" charset="0"/>
              </a:rPr>
              <a:t>Introduction</a:t>
            </a:r>
          </a:p>
        </p:txBody>
      </p:sp>
      <p:sp>
        <p:nvSpPr>
          <p:cNvPr id="10" name="Slide Number Placeholder 9">
            <a:extLst>
              <a:ext uri="{FF2B5EF4-FFF2-40B4-BE49-F238E27FC236}">
                <a16:creationId xmlns:a16="http://schemas.microsoft.com/office/drawing/2014/main" id="{6FA7C9D0-CA68-4780-9AA0-23FA03F221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82F9611-6333-42E1-9DF9-01DF876DF902}"/>
              </a:ext>
            </a:extLst>
          </p:cNvPr>
          <p:cNvSpPr txBox="1"/>
          <p:nvPr/>
        </p:nvSpPr>
        <p:spPr>
          <a:xfrm>
            <a:off x="79975" y="770884"/>
            <a:ext cx="6553861" cy="726352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Thinking About What Comes After Year 11 at </a:t>
            </a:r>
            <a:r>
              <a:rPr lang="en-GB" sz="1500" dirty="0">
                <a:solidFill>
                  <a:srgbClr val="002060"/>
                </a:solidFill>
                <a:latin typeface="Segoe UI Black" panose="020B0A02040204020203" pitchFamily="34" charset="0"/>
                <a:ea typeface="Segoe UI Black" panose="020B0A02040204020203" pitchFamily="34" charset="0"/>
              </a:rPr>
              <a:t>Anthony Gell School</a:t>
            </a:r>
            <a:endParaRPr kumimoji="0" lang="en-GB" sz="15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What your child decides to do after Year 11 can make a big difference to their future. The choices they make now can affect how easy it is for them to get a job or continue studying later in life.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When they turn 16, there are two main options: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Segoe UI Black" panose="020B0A02040204020203" pitchFamily="34" charset="0"/>
                <a:cs typeface="+mn-cs"/>
              </a:rPr>
              <a:t> Stay in full-time education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like joining AGS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or Sixth Form in a</a:t>
            </a:r>
            <a:r>
              <a:rPr lang="en-GB" sz="1500" dirty="0" err="1">
                <a:solidFill>
                  <a:srgbClr val="002060"/>
                </a:solidFill>
                <a:latin typeface="Figtree Light" pitchFamily="2" charset="0"/>
              </a:rPr>
              <a:t>nother</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school, or going to a College.</a:t>
            </a:r>
          </a:p>
          <a:p>
            <a:pPr marL="0" marR="0" lvl="0" indent="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defTabSz="457200">
              <a:defRPr/>
            </a:pPr>
            <a:r>
              <a:rPr lang="en-GB" sz="1500" dirty="0">
                <a:solidFill>
                  <a:srgbClr val="002060"/>
                </a:solidFill>
                <a:latin typeface="Figtree Light" pitchFamily="2" charset="0"/>
                <a:ea typeface="Segoe UI Black" panose="020B0A02040204020203" pitchFamily="34" charset="0"/>
              </a:rPr>
              <a:t>2. Start working and study part-time </a:t>
            </a:r>
            <a:r>
              <a:rPr lang="en-GB" sz="1500" dirty="0">
                <a:solidFill>
                  <a:srgbClr val="002060"/>
                </a:solidFill>
                <a:latin typeface="Figtree Light" pitchFamily="2" charset="0"/>
              </a:rPr>
              <a:t>– like doing an apprenticeship or training while working.</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There are a few important things for young people to think about when making their decision: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What kind of qualification they want to get.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How they learn best – in a classroom or through hands-on experience.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Which subjects or activities they enjoy most.</a:t>
            </a:r>
          </a:p>
          <a:p>
            <a:pPr marL="0" marR="0" lvl="0" indent="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dirty="0">
                <a:solidFill>
                  <a:srgbClr val="002060"/>
                </a:solidFill>
                <a:latin typeface="Figtree Light" pitchFamily="2" charset="0"/>
              </a:rPr>
              <a:t>The large majority of</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students at </a:t>
            </a:r>
            <a:r>
              <a:rPr lang="en-GB" sz="1500" dirty="0">
                <a:solidFill>
                  <a:srgbClr val="002060"/>
                </a:solidFill>
                <a:latin typeface="Figtree Light" pitchFamily="2" charset="0"/>
              </a:rPr>
              <a:t>Anthony Gell School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choose to apply for a place in our Sixth Form. A</a:t>
            </a:r>
            <a:r>
              <a:rPr lang="en-GB" sz="1500" dirty="0">
                <a:solidFill>
                  <a:srgbClr val="002060"/>
                </a:solidFill>
                <a:latin typeface="Figtree Light" pitchFamily="2" charset="0"/>
              </a:rPr>
              <a:t> smaller number of AGS students move on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to college to study A levels or BTECs. </a:t>
            </a:r>
            <a:r>
              <a:rPr lang="en-GB" sz="1500" dirty="0">
                <a:solidFill>
                  <a:srgbClr val="002060"/>
                </a:solidFill>
                <a:latin typeface="Figtree Light" pitchFamily="2" charset="0"/>
              </a:rPr>
              <a:t>Any of these options</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suit students who enjoy classroom learning.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prefers learning by doing, they might enjoy T Levels or an apprenticeship more than they </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woul</a:t>
            </a:r>
            <a:r>
              <a:rPr lang="en-GB" sz="1500" dirty="0">
                <a:solidFill>
                  <a:srgbClr val="002060"/>
                </a:solidFill>
                <a:latin typeface="Figtree Light" pitchFamily="2" charset="0"/>
              </a:rPr>
              <a:t>d studying for A levels</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These options can lead to great results and open doors to good careers too.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spTree>
    <p:extLst>
      <p:ext uri="{BB962C8B-B14F-4D97-AF65-F5344CB8AC3E}">
        <p14:creationId xmlns:p14="http://schemas.microsoft.com/office/powerpoint/2010/main" val="3952566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70983" y="0"/>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Thinking About University</a:t>
            </a:r>
          </a:p>
        </p:txBody>
      </p:sp>
      <p:sp>
        <p:nvSpPr>
          <p:cNvPr id="29" name="TextBox 28">
            <a:extLst>
              <a:ext uri="{FF2B5EF4-FFF2-40B4-BE49-F238E27FC236}">
                <a16:creationId xmlns:a16="http://schemas.microsoft.com/office/drawing/2014/main" id="{2342840D-C909-4E22-B8F3-53CD23C24319}"/>
              </a:ext>
            </a:extLst>
          </p:cNvPr>
          <p:cNvSpPr txBox="1"/>
          <p:nvPr/>
        </p:nvSpPr>
        <p:spPr>
          <a:xfrm>
            <a:off x="70983" y="639506"/>
            <a:ext cx="5889812" cy="21698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Segoe UI Black" panose="020B0A02040204020203" pitchFamily="34" charset="0"/>
                <a:cs typeface="+mn-cs"/>
              </a:rPr>
              <a:t>If your child is thinking about going to University after Sixth </a:t>
            </a:r>
            <a:r>
              <a:rPr lang="en-GB" sz="1500" dirty="0">
                <a:solidFill>
                  <a:srgbClr val="002060"/>
                </a:solidFill>
                <a:latin typeface="Figtree Light" pitchFamily="2" charset="0"/>
                <a:ea typeface="Segoe UI Black" panose="020B0A02040204020203" pitchFamily="34"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Segoe UI Black" panose="020B0A02040204020203" pitchFamily="34" charset="0"/>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Segoe UI Black" panose="020B0A02040204020203" pitchFamily="34" charset="0"/>
                <a:cs typeface="+mn-cs"/>
              </a:rPr>
              <a:t>, it’s important to know that each University is different. They have different entry requirements, which means they expect students to take certain subjects and get certain grades.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Segoe UI Black" panose="020B0A02040204020203" pitchFamily="34" charset="0"/>
                <a:cs typeface="+mn-cs"/>
              </a:rPr>
              <a:t>If your child has a University or course in mind, you should check the University’s website to find out exactly what they need. Sometimes, even courses at the same University ask for different subjects or grades. If you’re unsure, it’s okay to phone the University and speak to their admissions team.</a:t>
            </a: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sp>
        <p:nvSpPr>
          <p:cNvPr id="17" name="TextBox 16">
            <a:extLst>
              <a:ext uri="{FF2B5EF4-FFF2-40B4-BE49-F238E27FC236}">
                <a16:creationId xmlns:a16="http://schemas.microsoft.com/office/drawing/2014/main" id="{6B7F1DD2-2B91-4E97-BCB3-07617767C28E}"/>
              </a:ext>
            </a:extLst>
          </p:cNvPr>
          <p:cNvSpPr txBox="1"/>
          <p:nvPr/>
        </p:nvSpPr>
        <p:spPr>
          <a:xfrm>
            <a:off x="70983" y="3051834"/>
            <a:ext cx="3766967" cy="58785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Not All Qualifications Are Equal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 top Universities don’t treat all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qualifications the same. For example: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 Universities don’t accept T- Levels or BTECs for certain courses.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 A-Levels are seen as more important than others.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To keep as many University options open as possible, it’s a good idea for your child to choose a mix of well-respected subjects. These are often called “facilitating subjects”, and include: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Biology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Chemistry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English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Geography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History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Maths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Modern or Classical Languages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Physics.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These subjects are recommended by the Russell Group – a group of 17 leading UK Universities known for academic research and high entry standards.</a:t>
            </a:r>
          </a:p>
        </p:txBody>
      </p:sp>
      <p:sp>
        <p:nvSpPr>
          <p:cNvPr id="24" name="TextBox 23">
            <a:extLst>
              <a:ext uri="{FF2B5EF4-FFF2-40B4-BE49-F238E27FC236}">
                <a16:creationId xmlns:a16="http://schemas.microsoft.com/office/drawing/2014/main" id="{28B5AA43-58A4-4269-ADB2-C4721FBB2259}"/>
              </a:ext>
            </a:extLst>
          </p:cNvPr>
          <p:cNvSpPr txBox="1"/>
          <p:nvPr/>
        </p:nvSpPr>
        <p:spPr>
          <a:xfrm>
            <a:off x="4165822" y="3867442"/>
            <a:ext cx="2621195" cy="42780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Where to find out more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Speak to your child’s current teachers;</a:t>
            </a:r>
          </a:p>
          <a:p>
            <a:pPr marR="0" lvl="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Speak to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teachers;</a:t>
            </a:r>
          </a:p>
          <a:p>
            <a:pPr marR="0" lvl="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Speak to other students;</a:t>
            </a:r>
          </a:p>
          <a:p>
            <a:pPr marR="0" lvl="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Read subject guides;</a:t>
            </a:r>
          </a:p>
          <a:p>
            <a:pPr marR="0" lvl="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Review university websites or speak to the university’s admissions;</a:t>
            </a:r>
          </a:p>
          <a:p>
            <a:pPr marR="0" lvl="0" algn="l" defTabSz="457200" rtl="0" eaLnBrk="1" fontAlgn="auto" latinLnBrk="0" hangingPunct="1">
              <a:lnSpc>
                <a:spcPct val="100000"/>
              </a:lnSpc>
              <a:spcBef>
                <a:spcPts val="0"/>
              </a:spcBef>
              <a:spcAft>
                <a:spcPts val="0"/>
              </a:spcAft>
              <a:buClrTx/>
              <a:buSzTx/>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Check text books and reference books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sp>
        <p:nvSpPr>
          <p:cNvPr id="3" name="Slide Number Placeholder 2">
            <a:extLst>
              <a:ext uri="{FF2B5EF4-FFF2-40B4-BE49-F238E27FC236}">
                <a16:creationId xmlns:a16="http://schemas.microsoft.com/office/drawing/2014/main" id="{FDEE88EE-5175-0381-30B3-08ECE4585BFC}"/>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780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473180" y="609906"/>
            <a:ext cx="5911639" cy="639506"/>
          </a:xfrm>
        </p:spPr>
        <p:txBody>
          <a:bodyPr>
            <a:normAutofit fontScale="90000"/>
          </a:bodyPr>
          <a:lstStyle/>
          <a:p>
            <a:pPr algn="ctr"/>
            <a:r>
              <a:rPr lang="en-GB" dirty="0">
                <a:solidFill>
                  <a:srgbClr val="002060"/>
                </a:solidFill>
                <a:latin typeface="Segoe UI Black" panose="020B0A02040204020203" pitchFamily="34" charset="0"/>
                <a:ea typeface="Segoe UI Black" panose="020B0A02040204020203" pitchFamily="34" charset="0"/>
              </a:rPr>
              <a:t>Behaviour Attendance and Punctuality</a:t>
            </a:r>
          </a:p>
        </p:txBody>
      </p:sp>
      <p:sp>
        <p:nvSpPr>
          <p:cNvPr id="14" name="TextBox 13">
            <a:extLst>
              <a:ext uri="{FF2B5EF4-FFF2-40B4-BE49-F238E27FC236}">
                <a16:creationId xmlns:a16="http://schemas.microsoft.com/office/drawing/2014/main" id="{527E162A-9207-43D7-9F2D-F2E1574EA07B}"/>
              </a:ext>
            </a:extLst>
          </p:cNvPr>
          <p:cNvSpPr txBox="1"/>
          <p:nvPr/>
        </p:nvSpPr>
        <p:spPr>
          <a:xfrm>
            <a:off x="886748" y="1967599"/>
            <a:ext cx="5084502" cy="355481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It’s not uncommon for teens to think that poor behaviour and attendance won’t have a lasting impact.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Help them be aware!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Not only is it more likely that students that behave poorly won’t do as well in their GCSEs, but behaviour counts too. Low attendance also has a direct impact on a teens ability to succeed in their GCSEs. If they are not in school, they are not learning the information they need in their exams.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Some schools, (the school they’re already at or a different one), won’t accept students into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if they have regular records of poor behaviour and poor attendance / punctuality. </a:t>
            </a:r>
          </a:p>
        </p:txBody>
      </p:sp>
      <p:sp>
        <p:nvSpPr>
          <p:cNvPr id="3" name="Slide Number Placeholder 2">
            <a:extLst>
              <a:ext uri="{FF2B5EF4-FFF2-40B4-BE49-F238E27FC236}">
                <a16:creationId xmlns:a16="http://schemas.microsoft.com/office/drawing/2014/main" id="{B4B3A2F3-DB70-404C-C551-CC70869F6402}"/>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743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259778" y="207288"/>
            <a:ext cx="6338443" cy="639506"/>
          </a:xfrm>
        </p:spPr>
        <p:txBody>
          <a:bodyPr>
            <a:normAutofit fontScale="90000"/>
          </a:bodyPr>
          <a:lstStyle/>
          <a:p>
            <a:r>
              <a:rPr lang="en-GB" dirty="0">
                <a:solidFill>
                  <a:srgbClr val="002060"/>
                </a:solidFill>
                <a:latin typeface="Segoe UI Black" panose="020B0A02040204020203" pitchFamily="34" charset="0"/>
                <a:ea typeface="Segoe UI Black" panose="020B0A02040204020203" pitchFamily="34" charset="0"/>
              </a:rPr>
              <a:t>What If GCSE Results Aren’t What Your Child had Hoped for?</a:t>
            </a:r>
          </a:p>
        </p:txBody>
      </p:sp>
      <p:sp>
        <p:nvSpPr>
          <p:cNvPr id="13" name="TextBox 12">
            <a:extLst>
              <a:ext uri="{FF2B5EF4-FFF2-40B4-BE49-F238E27FC236}">
                <a16:creationId xmlns:a16="http://schemas.microsoft.com/office/drawing/2014/main" id="{5D932610-F4A2-407A-B356-EECCA341A7B9}"/>
              </a:ext>
            </a:extLst>
          </p:cNvPr>
          <p:cNvSpPr txBox="1"/>
          <p:nvPr/>
        </p:nvSpPr>
        <p:spPr>
          <a:xfrm>
            <a:off x="205797" y="1278500"/>
            <a:ext cx="5296157" cy="263149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When GCSE results come out in August, some students at Anthony Gell School might find they didn’t get the grades they hoped for, especially in the subjects they planned to study at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or in College.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this happens, it’s really important for parents and carers to stay calm, supportive and reassuring. Try not to show anger or frustration, even if you feel like saying, “I told you so!”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A positive attitude helps your child move forward and find new opportunities faster.</a:t>
            </a:r>
          </a:p>
        </p:txBody>
      </p:sp>
      <p:sp>
        <p:nvSpPr>
          <p:cNvPr id="15" name="TextBox 14">
            <a:extLst>
              <a:ext uri="{FF2B5EF4-FFF2-40B4-BE49-F238E27FC236}">
                <a16:creationId xmlns:a16="http://schemas.microsoft.com/office/drawing/2014/main" id="{FFCF65CD-8140-488A-9598-92B7EC93C0EC}"/>
              </a:ext>
            </a:extLst>
          </p:cNvPr>
          <p:cNvSpPr txBox="1"/>
          <p:nvPr/>
        </p:nvSpPr>
        <p:spPr>
          <a:xfrm>
            <a:off x="108119" y="5188901"/>
            <a:ext cx="6467677" cy="31085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Can They Still Study Their Chosen Subjects?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Low grades don’t always mean your child has to give up on the subject they wanted to study. In </a:t>
            </a:r>
            <a:r>
              <a:rPr lang="en-GB" sz="1500" dirty="0">
                <a:solidFill>
                  <a:srgbClr val="002060"/>
                </a:solidFill>
                <a:latin typeface="Figtree Light" pitchFamily="2" charset="0"/>
              </a:rPr>
              <a:t>some</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cases: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might be allowed to start the course anyway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could be given the chance to resit the GCSE while beginning the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subject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Or, they may need to consider a different subject that better matches their skills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Sometimes, GCSE results give a clear sign about whether a subject will be too difficult going forward. If your child has struggled in that subject, it might be best to look at alternative options. Speak to their teachers at </a:t>
            </a:r>
            <a:r>
              <a:rPr lang="en-GB" sz="1500" dirty="0">
                <a:solidFill>
                  <a:srgbClr val="002060"/>
                </a:solidFill>
                <a:latin typeface="Figtree Light" pitchFamily="2" charset="0"/>
              </a:rPr>
              <a:t>AGS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and ask for advice on the best path forward.</a:t>
            </a:r>
          </a:p>
        </p:txBody>
      </p:sp>
      <p:sp>
        <p:nvSpPr>
          <p:cNvPr id="3" name="Slide Number Placeholder 2">
            <a:extLst>
              <a:ext uri="{FF2B5EF4-FFF2-40B4-BE49-F238E27FC236}">
                <a16:creationId xmlns:a16="http://schemas.microsoft.com/office/drawing/2014/main" id="{CA576D4A-0808-6FA4-FEA7-AB55E9CF9FA0}"/>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779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259777" y="89587"/>
            <a:ext cx="6338443" cy="639506"/>
          </a:xfrm>
        </p:spPr>
        <p:txBody>
          <a:bodyPr>
            <a:normAutofit fontScale="90000"/>
          </a:bodyPr>
          <a:lstStyle/>
          <a:p>
            <a:r>
              <a:rPr lang="en-GB" dirty="0">
                <a:solidFill>
                  <a:srgbClr val="002060"/>
                </a:solidFill>
                <a:latin typeface="Segoe UI Black" panose="020B0A02040204020203" pitchFamily="34" charset="0"/>
                <a:ea typeface="Segoe UI Black" panose="020B0A02040204020203" pitchFamily="34" charset="0"/>
              </a:rPr>
              <a:t>What If GCSE Results Aren’t What Your Child had Hoped for?</a:t>
            </a:r>
          </a:p>
        </p:txBody>
      </p:sp>
      <p:sp>
        <p:nvSpPr>
          <p:cNvPr id="21" name="TextBox 20">
            <a:extLst>
              <a:ext uri="{FF2B5EF4-FFF2-40B4-BE49-F238E27FC236}">
                <a16:creationId xmlns:a16="http://schemas.microsoft.com/office/drawing/2014/main" id="{710116AA-836A-469A-9BBB-46FE880261AF}"/>
              </a:ext>
            </a:extLst>
          </p:cNvPr>
          <p:cNvSpPr txBox="1"/>
          <p:nvPr/>
        </p:nvSpPr>
        <p:spPr>
          <a:xfrm>
            <a:off x="187470" y="871548"/>
            <a:ext cx="6483059" cy="65710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Are Their Options If They Didn’t Do Well?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Here are some possible next steps: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Talk to the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or College they applied to.</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might still accept your child, even without the required grades.</a:t>
            </a:r>
            <a:endParaRPr lang="en-GB" sz="1500" dirty="0">
              <a:solidFill>
                <a:srgbClr val="002060"/>
              </a:solidFill>
              <a:latin typeface="Figtree Light" pitchFamily="2"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i="0" u="none" strike="noStrike" kern="1200" cap="none" spc="0" normalizeH="0" baseline="0" noProof="0" dirty="0">
                <a:ln>
                  <a:noFill/>
                </a:ln>
                <a:solidFill>
                  <a:srgbClr val="002060"/>
                </a:solidFill>
                <a:effectLst/>
                <a:uLnTx/>
                <a:uFillTx/>
                <a:latin typeface="Figtree Light" pitchFamily="2" charset="0"/>
                <a:ea typeface="+mn-ea"/>
                <a:cs typeface="+mn-cs"/>
              </a:rPr>
              <a:t>At AGS there are a range of alternative pathways that we can consider with you </a:t>
            </a:r>
            <a:r>
              <a:rPr lang="en-GB" sz="1500" dirty="0">
                <a:solidFill>
                  <a:srgbClr val="002060"/>
                </a:solidFill>
                <a:latin typeface="Figtree Light" pitchFamily="2" charset="0"/>
              </a:rPr>
              <a:t>and your child if they didn’t get the grades that they need.</a:t>
            </a:r>
            <a:endParaRPr kumimoji="0" lang="en-GB" sz="150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 courses will allow them to start the course if they agree to do extra work or show they’re committed.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Retake GCSE subjects they didn’t get a grade 4+ in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can happen alongside starting a new course.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Study somewhere else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Another school or college might offer a similar course without requiring a resit.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Do a traineeship, internship or volunteer placement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These give your child real-world experience and help them show they’ve got the skills to continue studying or working in a specific field.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Start an apprenticeship</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lets them earn while they learn, gaining work experience and qualifications at the same time</a:t>
            </a:r>
          </a:p>
        </p:txBody>
      </p:sp>
      <p:sp>
        <p:nvSpPr>
          <p:cNvPr id="18" name="TextBox 17">
            <a:extLst>
              <a:ext uri="{FF2B5EF4-FFF2-40B4-BE49-F238E27FC236}">
                <a16:creationId xmlns:a16="http://schemas.microsoft.com/office/drawing/2014/main" id="{8B549D99-8908-43B1-981C-88B92B974A4E}"/>
              </a:ext>
            </a:extLst>
          </p:cNvPr>
          <p:cNvSpPr txBox="1"/>
          <p:nvPr/>
        </p:nvSpPr>
        <p:spPr>
          <a:xfrm>
            <a:off x="187470" y="8222204"/>
            <a:ext cx="6410750"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 Anthony Gell School, we understand that not every journey is the same. If results day in August doesn’t go to plan, we’re here to help your child explore all their options and support them in making the right decision for their future.</a:t>
            </a:r>
          </a:p>
        </p:txBody>
      </p:sp>
      <p:sp>
        <p:nvSpPr>
          <p:cNvPr id="3" name="Slide Number Placeholder 2">
            <a:extLst>
              <a:ext uri="{FF2B5EF4-FFF2-40B4-BE49-F238E27FC236}">
                <a16:creationId xmlns:a16="http://schemas.microsoft.com/office/drawing/2014/main" id="{2F2D6537-40C9-25BE-348E-D9750DA7FFE1}"/>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941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lage of people in different poses&#10;&#10;AI-generated content may be incorrect.">
            <a:extLst>
              <a:ext uri="{FF2B5EF4-FFF2-40B4-BE49-F238E27FC236}">
                <a16:creationId xmlns:a16="http://schemas.microsoft.com/office/drawing/2014/main" id="{6D9FFEEC-6DEC-72A8-977A-2B5B55E39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91" y="0"/>
            <a:ext cx="7001691" cy="9902558"/>
          </a:xfrm>
          <a:prstGeom prst="rect">
            <a:avLst/>
          </a:prstGeom>
        </p:spPr>
      </p:pic>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635431" y="3815514"/>
            <a:ext cx="4194146" cy="639506"/>
          </a:xfrm>
        </p:spPr>
        <p:txBody>
          <a:bodyPr>
            <a:noAutofit/>
          </a:bodyPr>
          <a:lstStyle/>
          <a:p>
            <a:r>
              <a:rPr lang="en-GB" sz="4400" dirty="0">
                <a:solidFill>
                  <a:srgbClr val="002060"/>
                </a:solidFill>
                <a:latin typeface="Segoe UI Black" panose="020B0A02040204020203" pitchFamily="34" charset="0"/>
                <a:ea typeface="Segoe UI Black" panose="020B0A02040204020203" pitchFamily="34" charset="0"/>
              </a:rPr>
              <a:t>Additional </a:t>
            </a:r>
            <a:br>
              <a:rPr lang="en-GB" sz="4400" dirty="0">
                <a:solidFill>
                  <a:srgbClr val="002060"/>
                </a:solidFill>
                <a:latin typeface="Segoe UI Black" panose="020B0A02040204020203" pitchFamily="34" charset="0"/>
                <a:ea typeface="Segoe UI Black" panose="020B0A02040204020203" pitchFamily="34" charset="0"/>
              </a:rPr>
            </a:br>
            <a:r>
              <a:rPr lang="en-GB" sz="4400" dirty="0">
                <a:solidFill>
                  <a:srgbClr val="002060"/>
                </a:solidFill>
                <a:latin typeface="Segoe UI Black" panose="020B0A02040204020203" pitchFamily="34" charset="0"/>
                <a:ea typeface="Segoe UI Black" panose="020B0A02040204020203" pitchFamily="34" charset="0"/>
              </a:rPr>
              <a:t>Support</a:t>
            </a:r>
          </a:p>
        </p:txBody>
      </p:sp>
    </p:spTree>
    <p:extLst>
      <p:ext uri="{BB962C8B-B14F-4D97-AF65-F5344CB8AC3E}">
        <p14:creationId xmlns:p14="http://schemas.microsoft.com/office/powerpoint/2010/main" val="1719492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22195" y="153256"/>
            <a:ext cx="5700392" cy="639506"/>
          </a:xfrm>
        </p:spPr>
        <p:txBody>
          <a:bodyPr>
            <a:normAutofit fontScale="90000"/>
          </a:bodyPr>
          <a:lstStyle/>
          <a:p>
            <a:r>
              <a:rPr lang="en-GB" dirty="0">
                <a:solidFill>
                  <a:srgbClr val="002060"/>
                </a:solidFill>
                <a:latin typeface="Segoe UI Black" panose="020B0A02040204020203" pitchFamily="34" charset="0"/>
                <a:ea typeface="Segoe UI Black" panose="020B0A02040204020203" pitchFamily="34" charset="0"/>
              </a:rPr>
              <a:t>Support for Students with SEND After Year 11</a:t>
            </a:r>
          </a:p>
        </p:txBody>
      </p:sp>
      <p:sp>
        <p:nvSpPr>
          <p:cNvPr id="17" name="TextBox 16">
            <a:extLst>
              <a:ext uri="{FF2B5EF4-FFF2-40B4-BE49-F238E27FC236}">
                <a16:creationId xmlns:a16="http://schemas.microsoft.com/office/drawing/2014/main" id="{D7D7D1FD-B3B8-4C24-A25B-922492B2768A}"/>
              </a:ext>
            </a:extLst>
          </p:cNvPr>
          <p:cNvSpPr txBox="1"/>
          <p:nvPr/>
        </p:nvSpPr>
        <p:spPr>
          <a:xfrm>
            <a:off x="2029" y="1136675"/>
            <a:ext cx="6676883"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has SEND (Special Educational Needs or Disabilities) and they’re moving to a new school, college, or education provider after Anthony Gell School, it’s important to let the new place know as early as possible. This gives them time to plan the right support or get extra help if needed.</a:t>
            </a:r>
          </a:p>
        </p:txBody>
      </p:sp>
      <p:sp>
        <p:nvSpPr>
          <p:cNvPr id="22" name="TextBox 21">
            <a:extLst>
              <a:ext uri="{FF2B5EF4-FFF2-40B4-BE49-F238E27FC236}">
                <a16:creationId xmlns:a16="http://schemas.microsoft.com/office/drawing/2014/main" id="{B158AE07-6274-4295-BE94-5DA0280860CA}"/>
              </a:ext>
            </a:extLst>
          </p:cNvPr>
          <p:cNvSpPr txBox="1"/>
          <p:nvPr/>
        </p:nvSpPr>
        <p:spPr>
          <a:xfrm>
            <a:off x="164669" y="2559904"/>
            <a:ext cx="6342206" cy="21852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Ongoing Support and Monitoring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new school or college should: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Regularly check how your child is doing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Keep written records of reviews and support plans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Talk directly with your child about their needs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As a parent or carer, you should agree with your child and their new setting about how you’ll stay updated, so you can continue to give the right support at home too.</a:t>
            </a:r>
          </a:p>
        </p:txBody>
      </p:sp>
      <p:sp>
        <p:nvSpPr>
          <p:cNvPr id="23" name="TextBox 22">
            <a:extLst>
              <a:ext uri="{FF2B5EF4-FFF2-40B4-BE49-F238E27FC236}">
                <a16:creationId xmlns:a16="http://schemas.microsoft.com/office/drawing/2014/main" id="{B115F193-8C48-4A61-B6F6-78A36A597D41}"/>
              </a:ext>
            </a:extLst>
          </p:cNvPr>
          <p:cNvSpPr txBox="1"/>
          <p:nvPr/>
        </p:nvSpPr>
        <p:spPr>
          <a:xfrm>
            <a:off x="164669" y="5037772"/>
            <a:ext cx="6497795" cy="42627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Finding Local Help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Every Local </a:t>
            </a:r>
            <a:r>
              <a:rPr lang="en-GB" sz="1500" dirty="0">
                <a:solidFill>
                  <a:srgbClr val="002060"/>
                </a:solidFill>
                <a:latin typeface="Figtree Light" pitchFamily="2" charset="0"/>
              </a:rPr>
              <a:t>A</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uthority</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(like Derbyshire County Council) must offer free information and advice to support young people with SEND. This is called the Local Offer.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You can find this information: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On your local council’s website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By calling their SEND support team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Or by speaking to someone face-to-face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Local Offer tells you about services available for education, health, and care in your area.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You can also ask for help from: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Your child’s current school </a:t>
            </a:r>
            <a:endParaRPr lang="en-GB" sz="1500" dirty="0">
              <a:solidFill>
                <a:srgbClr val="002060"/>
              </a:solidFill>
              <a:latin typeface="Figtree Light" pitchFamily="2"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Your GP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Charities and support organisations that work with young people who have additional needs</a:t>
            </a:r>
          </a:p>
        </p:txBody>
      </p:sp>
      <p:sp>
        <p:nvSpPr>
          <p:cNvPr id="3" name="Slide Number Placeholder 2">
            <a:extLst>
              <a:ext uri="{FF2B5EF4-FFF2-40B4-BE49-F238E27FC236}">
                <a16:creationId xmlns:a16="http://schemas.microsoft.com/office/drawing/2014/main" id="{322B27EE-5093-8792-2B2C-456ABCC702A1}"/>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824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22195" y="153256"/>
            <a:ext cx="5700392" cy="639506"/>
          </a:xfrm>
        </p:spPr>
        <p:txBody>
          <a:bodyPr>
            <a:normAutofit fontScale="90000"/>
          </a:bodyPr>
          <a:lstStyle/>
          <a:p>
            <a:r>
              <a:rPr lang="en-GB" dirty="0">
                <a:solidFill>
                  <a:srgbClr val="002060"/>
                </a:solidFill>
                <a:latin typeface="Segoe UI Black" panose="020B0A02040204020203" pitchFamily="34" charset="0"/>
                <a:ea typeface="Segoe UI Black" panose="020B0A02040204020203" pitchFamily="34" charset="0"/>
              </a:rPr>
              <a:t>Support for Students with SEND After Year 11</a:t>
            </a:r>
          </a:p>
        </p:txBody>
      </p:sp>
      <p:sp>
        <p:nvSpPr>
          <p:cNvPr id="15" name="TextBox 14">
            <a:extLst>
              <a:ext uri="{FF2B5EF4-FFF2-40B4-BE49-F238E27FC236}">
                <a16:creationId xmlns:a16="http://schemas.microsoft.com/office/drawing/2014/main" id="{69E85C4E-31DB-450D-BE18-215894CE9C0C}"/>
              </a:ext>
            </a:extLst>
          </p:cNvPr>
          <p:cNvSpPr txBox="1"/>
          <p:nvPr/>
        </p:nvSpPr>
        <p:spPr>
          <a:xfrm>
            <a:off x="201705" y="1026381"/>
            <a:ext cx="6360460" cy="21852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Education, Health and Care Plans (EHC Plans)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has an EHC Plan, it will still apply when they move on to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or College (but it won’t usually carry on into University or higher education after age 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needs extra help beyond what the school or college can provide, you may be able to ask for a Personal Budget. This can help with costs like therapy, equipment, or transport. You’ll need to apply through the local authority, and each request is considered individually.</a:t>
            </a:r>
          </a:p>
        </p:txBody>
      </p:sp>
      <p:sp>
        <p:nvSpPr>
          <p:cNvPr id="18" name="TextBox 17">
            <a:extLst>
              <a:ext uri="{FF2B5EF4-FFF2-40B4-BE49-F238E27FC236}">
                <a16:creationId xmlns:a16="http://schemas.microsoft.com/office/drawing/2014/main" id="{236A3163-4DB9-4E45-B02D-C23B9B90516C}"/>
              </a:ext>
            </a:extLst>
          </p:cNvPr>
          <p:cNvSpPr txBox="1"/>
          <p:nvPr/>
        </p:nvSpPr>
        <p:spPr>
          <a:xfrm>
            <a:off x="2514601" y="4319590"/>
            <a:ext cx="4343399" cy="17081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 Anthony Gell School, we work closely with families to make sure students with SEND are supported during this important transition. Whether your child is staying on in education or moving somewhere new, it’s vital that the right support is in place  and we’re here to help you navigate that process.</a:t>
            </a:r>
          </a:p>
        </p:txBody>
      </p:sp>
      <p:sp>
        <p:nvSpPr>
          <p:cNvPr id="21" name="TextBox 20">
            <a:extLst>
              <a:ext uri="{FF2B5EF4-FFF2-40B4-BE49-F238E27FC236}">
                <a16:creationId xmlns:a16="http://schemas.microsoft.com/office/drawing/2014/main" id="{1FA96A2E-D4D6-41A2-BCFB-3EB89C839D51}"/>
              </a:ext>
            </a:extLst>
          </p:cNvPr>
          <p:cNvSpPr txBox="1"/>
          <p:nvPr/>
        </p:nvSpPr>
        <p:spPr>
          <a:xfrm>
            <a:off x="3456758" y="6810374"/>
            <a:ext cx="3401242" cy="241604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Benefits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has SEND they might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get some help during exams, such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as more time, permission to 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technology (such as being able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type a paper rather than handwrite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it), a reader, a scribe, rest breaks and even a separate room. However, they will have to demonstrate a history of need.</a:t>
            </a:r>
          </a:p>
        </p:txBody>
      </p:sp>
      <p:sp>
        <p:nvSpPr>
          <p:cNvPr id="25" name="TextBox 24">
            <a:extLst>
              <a:ext uri="{FF2B5EF4-FFF2-40B4-BE49-F238E27FC236}">
                <a16:creationId xmlns:a16="http://schemas.microsoft.com/office/drawing/2014/main" id="{74D9ACE5-FAE9-4974-B2C5-6DF6FE79005C}"/>
              </a:ext>
            </a:extLst>
          </p:cNvPr>
          <p:cNvSpPr txBox="1"/>
          <p:nvPr/>
        </p:nvSpPr>
        <p:spPr>
          <a:xfrm>
            <a:off x="142696" y="4894690"/>
            <a:ext cx="2227942" cy="1169551"/>
          </a:xfrm>
          <a:prstGeom prst="rect">
            <a:avLst/>
          </a:prstGeom>
          <a:noFill/>
          <a:ln w="3175">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All Further Education providers should have a named individual in charge of SEND provision.</a:t>
            </a:r>
          </a:p>
        </p:txBody>
      </p:sp>
      <p:pic>
        <p:nvPicPr>
          <p:cNvPr id="14" name="Picture 13">
            <a:hlinkClick r:id="rId2"/>
            <a:extLst>
              <a:ext uri="{FF2B5EF4-FFF2-40B4-BE49-F238E27FC236}">
                <a16:creationId xmlns:a16="http://schemas.microsoft.com/office/drawing/2014/main" id="{F8C1A590-A7F4-4388-9F43-859D9402CE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8079" y="7688809"/>
            <a:ext cx="1986522" cy="1717835"/>
          </a:xfrm>
          <a:prstGeom prst="rect">
            <a:avLst/>
          </a:prstGeom>
        </p:spPr>
      </p:pic>
      <p:pic>
        <p:nvPicPr>
          <p:cNvPr id="27" name="Picture 26">
            <a:extLst>
              <a:ext uri="{FF2B5EF4-FFF2-40B4-BE49-F238E27FC236}">
                <a16:creationId xmlns:a16="http://schemas.microsoft.com/office/drawing/2014/main" id="{67A84A7F-07F9-409D-B9D5-842282F4E49A}"/>
              </a:ext>
            </a:extLst>
          </p:cNvPr>
          <p:cNvPicPr>
            <a:picLocks noChangeAspect="1"/>
          </p:cNvPicPr>
          <p:nvPr/>
        </p:nvPicPr>
        <p:blipFill>
          <a:blip r:embed="rId4"/>
          <a:stretch>
            <a:fillRect/>
          </a:stretch>
        </p:blipFill>
        <p:spPr>
          <a:xfrm>
            <a:off x="813670" y="7247720"/>
            <a:ext cx="1700931" cy="432854"/>
          </a:xfrm>
          <a:prstGeom prst="rect">
            <a:avLst/>
          </a:prstGeom>
        </p:spPr>
      </p:pic>
      <p:sp>
        <p:nvSpPr>
          <p:cNvPr id="3" name="Slide Number Placeholder 2">
            <a:extLst>
              <a:ext uri="{FF2B5EF4-FFF2-40B4-BE49-F238E27FC236}">
                <a16:creationId xmlns:a16="http://schemas.microsoft.com/office/drawing/2014/main" id="{B4189147-8338-BBDF-0F8B-98831AF845D1}"/>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549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134471" y="0"/>
            <a:ext cx="6032003"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Money Matters</a:t>
            </a:r>
          </a:p>
        </p:txBody>
      </p:sp>
      <p:sp>
        <p:nvSpPr>
          <p:cNvPr id="17" name="TextBox 16">
            <a:extLst>
              <a:ext uri="{FF2B5EF4-FFF2-40B4-BE49-F238E27FC236}">
                <a16:creationId xmlns:a16="http://schemas.microsoft.com/office/drawing/2014/main" id="{0BD7B67B-557E-404C-A029-55F43A039B5A}"/>
              </a:ext>
            </a:extLst>
          </p:cNvPr>
          <p:cNvSpPr txBox="1"/>
          <p:nvPr/>
        </p:nvSpPr>
        <p:spPr>
          <a:xfrm>
            <a:off x="134471" y="520358"/>
            <a:ext cx="5395832"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After Year 11, your child can continue their education or training for free, as long as they’re not going to a private school. This applies to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orms</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Colleges, and most training providers.</a:t>
            </a:r>
          </a:p>
        </p:txBody>
      </p:sp>
      <p:sp>
        <p:nvSpPr>
          <p:cNvPr id="23" name="TextBox 22">
            <a:extLst>
              <a:ext uri="{FF2B5EF4-FFF2-40B4-BE49-F238E27FC236}">
                <a16:creationId xmlns:a16="http://schemas.microsoft.com/office/drawing/2014/main" id="{7DB839CB-138B-4ABF-9E11-A828A3F64C14}"/>
              </a:ext>
            </a:extLst>
          </p:cNvPr>
          <p:cNvSpPr txBox="1"/>
          <p:nvPr/>
        </p:nvSpPr>
        <p:spPr>
          <a:xfrm>
            <a:off x="134471" y="1651956"/>
            <a:ext cx="6411084" cy="31085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Child Benefit and Other Support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 currently claim: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Child Benefit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Child Tax Credit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Universal Credit for your child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These payments usually stop when your child turns 16 — </a:t>
            </a:r>
            <a:r>
              <a:rPr kumimoji="0" lang="en-GB" sz="1500" b="0" i="1" u="none" strike="noStrike" kern="1200" cap="none" spc="0" normalizeH="0" baseline="0" noProof="0" dirty="0">
                <a:ln>
                  <a:noFill/>
                </a:ln>
                <a:solidFill>
                  <a:srgbClr val="002060"/>
                </a:solidFill>
                <a:effectLst/>
                <a:uLnTx/>
                <a:uFillTx/>
                <a:latin typeface="Figtree Light" pitchFamily="2" charset="0"/>
                <a:ea typeface="+mn-ea"/>
                <a:cs typeface="+mn-cs"/>
              </a:rPr>
              <a:t>unless</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they stay in full-time education or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To keep receiving these, you must tell the relevant department (e.g. HMRC or DWP) that your child is still studying. These payments can then continue until your child turns 19.</a:t>
            </a:r>
          </a:p>
        </p:txBody>
      </p:sp>
      <p:sp>
        <p:nvSpPr>
          <p:cNvPr id="28" name="TextBox 27">
            <a:extLst>
              <a:ext uri="{FF2B5EF4-FFF2-40B4-BE49-F238E27FC236}">
                <a16:creationId xmlns:a16="http://schemas.microsoft.com/office/drawing/2014/main" id="{2D066F5B-52CD-400F-8AFA-47F1BD57E5E3}"/>
              </a:ext>
            </a:extLst>
          </p:cNvPr>
          <p:cNvSpPr txBox="1"/>
          <p:nvPr/>
        </p:nvSpPr>
        <p:spPr>
          <a:xfrm>
            <a:off x="156222" y="4718580"/>
            <a:ext cx="6545555" cy="290848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Other Help Is Available?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Free School Meals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family is on a low income, your child might be able to get free meals while studying.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To qualify: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They must be studying at a school, college, or training centre funded by the government, like those supported by the Education and Skills Funding Agency (ESFA).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You can ask staff in Anthony Gell School or the sixth form/college your child is going to for help applying.</a:t>
            </a:r>
          </a:p>
        </p:txBody>
      </p:sp>
      <p:sp>
        <p:nvSpPr>
          <p:cNvPr id="30" name="TextBox 29">
            <a:extLst>
              <a:ext uri="{FF2B5EF4-FFF2-40B4-BE49-F238E27FC236}">
                <a16:creationId xmlns:a16="http://schemas.microsoft.com/office/drawing/2014/main" id="{662C8185-9157-486B-A8CB-C55BEB72C4C0}"/>
              </a:ext>
            </a:extLst>
          </p:cNvPr>
          <p:cNvSpPr txBox="1"/>
          <p:nvPr/>
        </p:nvSpPr>
        <p:spPr>
          <a:xfrm>
            <a:off x="156222" y="7815982"/>
            <a:ext cx="6252882" cy="14927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Help With Living Costs (Residential Bursaries)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has to move away from home to attend a specialist course, they might be able to get money to help with accommodation. This is called a Residential Bursary.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It’s designed to support students who need to live elsewhere to study the right course for their career.</a:t>
            </a:r>
          </a:p>
        </p:txBody>
      </p:sp>
      <p:sp>
        <p:nvSpPr>
          <p:cNvPr id="3" name="Slide Number Placeholder 2">
            <a:extLst>
              <a:ext uri="{FF2B5EF4-FFF2-40B4-BE49-F238E27FC236}">
                <a16:creationId xmlns:a16="http://schemas.microsoft.com/office/drawing/2014/main" id="{1E9BE502-026F-FF3E-90C6-9CFA1E7E7666}"/>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798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987362" y="0"/>
            <a:ext cx="6032003"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Money Matters</a:t>
            </a:r>
          </a:p>
        </p:txBody>
      </p:sp>
      <p:sp>
        <p:nvSpPr>
          <p:cNvPr id="16" name="TextBox 15">
            <a:extLst>
              <a:ext uri="{FF2B5EF4-FFF2-40B4-BE49-F238E27FC236}">
                <a16:creationId xmlns:a16="http://schemas.microsoft.com/office/drawing/2014/main" id="{50FA034E-6270-4CF5-B46D-843E37A83CB4}"/>
              </a:ext>
            </a:extLst>
          </p:cNvPr>
          <p:cNvSpPr txBox="1"/>
          <p:nvPr/>
        </p:nvSpPr>
        <p:spPr>
          <a:xfrm>
            <a:off x="164578" y="1104742"/>
            <a:ext cx="6585846" cy="241604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Extra Help for Vulnerable Students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 students can get up to £1,200 per year through a special bursary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If they are in a vulnerable group, such 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Being in care or leaving care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Getting Income Support or Universal Credit themselves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Receiving Disability Living Allowance (DLA) or Personal Independence Payment (PIP)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bursary can help pay for travel, food, books, or equipment.</a:t>
            </a:r>
          </a:p>
        </p:txBody>
      </p:sp>
      <p:sp>
        <p:nvSpPr>
          <p:cNvPr id="18" name="TextBox 17">
            <a:extLst>
              <a:ext uri="{FF2B5EF4-FFF2-40B4-BE49-F238E27FC236}">
                <a16:creationId xmlns:a16="http://schemas.microsoft.com/office/drawing/2014/main" id="{1B609DE6-A944-478F-89FE-7AFA4C0B27B0}"/>
              </a:ext>
            </a:extLst>
          </p:cNvPr>
          <p:cNvSpPr txBox="1"/>
          <p:nvPr/>
        </p:nvSpPr>
        <p:spPr>
          <a:xfrm>
            <a:off x="80733" y="3805591"/>
            <a:ext cx="6464822"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 Anthony Gell School, we encourage all students and parents/carers to ask about financial support early. Whether it’s help with meals, travel, or bursaries, there’s often more support available than people realise, and we’re here to help you find it.</a:t>
            </a:r>
          </a:p>
        </p:txBody>
      </p:sp>
      <p:sp>
        <p:nvSpPr>
          <p:cNvPr id="25" name="TextBox 24">
            <a:extLst>
              <a:ext uri="{FF2B5EF4-FFF2-40B4-BE49-F238E27FC236}">
                <a16:creationId xmlns:a16="http://schemas.microsoft.com/office/drawing/2014/main" id="{7A965371-FCEC-486F-B277-930862187DA8}"/>
              </a:ext>
            </a:extLst>
          </p:cNvPr>
          <p:cNvSpPr txBox="1"/>
          <p:nvPr/>
        </p:nvSpPr>
        <p:spPr>
          <a:xfrm>
            <a:off x="80732" y="4953000"/>
            <a:ext cx="6777267" cy="10310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Extra Financial Help for Students (2026 Onwards)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There is extra support available for students who may need financial help while continuing their education after Year 11; even if they don’t qualify for the main bursaries.</a:t>
            </a:r>
          </a:p>
        </p:txBody>
      </p:sp>
      <p:sp>
        <p:nvSpPr>
          <p:cNvPr id="27" name="TextBox 26">
            <a:extLst>
              <a:ext uri="{FF2B5EF4-FFF2-40B4-BE49-F238E27FC236}">
                <a16:creationId xmlns:a16="http://schemas.microsoft.com/office/drawing/2014/main" id="{43C580D1-BCB0-4BC5-A95E-4D37CFDFA449}"/>
              </a:ext>
            </a:extLst>
          </p:cNvPr>
          <p:cNvSpPr txBox="1"/>
          <p:nvPr/>
        </p:nvSpPr>
        <p:spPr>
          <a:xfrm>
            <a:off x="80732" y="6100409"/>
            <a:ext cx="6579827" cy="31085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Discretionary Bursary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doesn’t qualify for the vulnerable student bursary, they may still be able to get a discretionary bursary.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is decided by the school, college or training provider and can be used for things like: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Travel to and from school or college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Course equipment or uniform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Meals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Books or materials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amount given depends on your child’s situation and what they need to help them stay in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You can ask the Sixth </a:t>
            </a:r>
            <a:r>
              <a:rPr lang="en-GB" sz="1500" dirty="0">
                <a:solidFill>
                  <a:srgbClr val="002060"/>
                </a:solidFill>
                <a:latin typeface="Figtree Light" pitchFamily="2" charset="0"/>
              </a:rPr>
              <a:t>F</a:t>
            </a:r>
            <a:r>
              <a:rPr kumimoji="0" lang="en-GB" sz="1500" b="0" i="0" u="none" strike="noStrike" kern="1200" cap="none" spc="0" normalizeH="0" baseline="0" noProof="0" dirty="0" err="1">
                <a:ln>
                  <a:noFill/>
                </a:ln>
                <a:solidFill>
                  <a:srgbClr val="002060"/>
                </a:solidFill>
                <a:effectLst/>
                <a:uLnTx/>
                <a:uFillTx/>
                <a:latin typeface="Figtree Light" pitchFamily="2" charset="0"/>
                <a:ea typeface="+mn-ea"/>
                <a:cs typeface="+mn-cs"/>
              </a:rPr>
              <a:t>orm</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or College your child plans to attend.</a:t>
            </a: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6B05BAE7-9F4A-C1D3-969C-41A35C2B9A60}"/>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310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987362" y="0"/>
            <a:ext cx="6032003"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Money Matters</a:t>
            </a:r>
          </a:p>
        </p:txBody>
      </p:sp>
      <p:sp>
        <p:nvSpPr>
          <p:cNvPr id="15" name="TextBox 14">
            <a:extLst>
              <a:ext uri="{FF2B5EF4-FFF2-40B4-BE49-F238E27FC236}">
                <a16:creationId xmlns:a16="http://schemas.microsoft.com/office/drawing/2014/main" id="{ED08037B-2FF7-4BCC-B8D2-6D46D94805D0}"/>
              </a:ext>
            </a:extLst>
          </p:cNvPr>
          <p:cNvSpPr txBox="1"/>
          <p:nvPr/>
        </p:nvSpPr>
        <p:spPr>
          <a:xfrm>
            <a:off x="235323" y="685173"/>
            <a:ext cx="5870638" cy="28777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Grants from Charities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Some charities also offer small grants to help with the extra costs of studying. One example is the Family Action Trust.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These grants can help cover: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Course-related clothing or uniforms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Equipment (e.g. art supplies, tools, protective gear)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Travel costs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Exam fees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Laptops or computers for learning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These grants are often based on family income, so it’s worth looking into if your child needs help.</a:t>
            </a:r>
          </a:p>
        </p:txBody>
      </p:sp>
      <p:sp>
        <p:nvSpPr>
          <p:cNvPr id="17" name="TextBox 16">
            <a:extLst>
              <a:ext uri="{FF2B5EF4-FFF2-40B4-BE49-F238E27FC236}">
                <a16:creationId xmlns:a16="http://schemas.microsoft.com/office/drawing/2014/main" id="{9BC0C3B2-E6E1-46F1-A5B0-6BA005435915}"/>
              </a:ext>
            </a:extLst>
          </p:cNvPr>
          <p:cNvSpPr txBox="1"/>
          <p:nvPr/>
        </p:nvSpPr>
        <p:spPr>
          <a:xfrm>
            <a:off x="235323" y="4188178"/>
            <a:ext cx="6387353" cy="241604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Care to Learn – For Young Parents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is under 20 years old and has a child of their own, they may be able to get help with childcare costs while they study.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is called the “Care to Learn” scheme. It provides up to: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£160 per week for childcare (outside London)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£175 per week (in London)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support is given through the Student Bursary Support Service, and it helps young parents continue their education without worrying about childcare costs</a:t>
            </a:r>
          </a:p>
        </p:txBody>
      </p:sp>
      <p:sp>
        <p:nvSpPr>
          <p:cNvPr id="23" name="TextBox 22">
            <a:extLst>
              <a:ext uri="{FF2B5EF4-FFF2-40B4-BE49-F238E27FC236}">
                <a16:creationId xmlns:a16="http://schemas.microsoft.com/office/drawing/2014/main" id="{D69A940C-79F1-45BB-A776-F0A69639DE11}"/>
              </a:ext>
            </a:extLst>
          </p:cNvPr>
          <p:cNvSpPr txBox="1"/>
          <p:nvPr/>
        </p:nvSpPr>
        <p:spPr>
          <a:xfrm>
            <a:off x="372369" y="7198740"/>
            <a:ext cx="3891533" cy="1477328"/>
          </a:xfrm>
          <a:prstGeom prst="rect">
            <a:avLst/>
          </a:prstGeom>
          <a:noFill/>
          <a:ln w="3175">
            <a:solidFill>
              <a:schemeClr val="tx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 Anthony Gell School, we encourage students and families to ask about all available financial support early — especially if cost could become a barrier to learning. There’s often help out there, and we’re here to point you in the right direction</a:t>
            </a:r>
          </a:p>
        </p:txBody>
      </p:sp>
      <p:sp>
        <p:nvSpPr>
          <p:cNvPr id="24" name="TextBox 23">
            <a:hlinkClick r:id="rId2"/>
            <a:extLst>
              <a:ext uri="{FF2B5EF4-FFF2-40B4-BE49-F238E27FC236}">
                <a16:creationId xmlns:a16="http://schemas.microsoft.com/office/drawing/2014/main" id="{6B597004-A4AB-45BF-8F03-4712F06E69EF}"/>
              </a:ext>
            </a:extLst>
          </p:cNvPr>
          <p:cNvSpPr txBox="1"/>
          <p:nvPr/>
        </p:nvSpPr>
        <p:spPr>
          <a:xfrm>
            <a:off x="4526907" y="6932666"/>
            <a:ext cx="424254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B0C0C"/>
                </a:solidFill>
                <a:effectLst/>
                <a:uLnTx/>
                <a:uFillTx/>
                <a:latin typeface="GDS Transport"/>
                <a:ea typeface="+mn-ea"/>
                <a:cs typeface="+mn-cs"/>
              </a:rPr>
              <a:t>16 to 19 Bursary Fund</a:t>
            </a:r>
          </a:p>
        </p:txBody>
      </p:sp>
      <p:pic>
        <p:nvPicPr>
          <p:cNvPr id="28" name="Picture 27">
            <a:extLst>
              <a:ext uri="{FF2B5EF4-FFF2-40B4-BE49-F238E27FC236}">
                <a16:creationId xmlns:a16="http://schemas.microsoft.com/office/drawing/2014/main" id="{5C503479-702C-4B2E-90F1-6521519DFA31}"/>
              </a:ext>
            </a:extLst>
          </p:cNvPr>
          <p:cNvPicPr>
            <a:picLocks noChangeAspect="1"/>
          </p:cNvPicPr>
          <p:nvPr/>
        </p:nvPicPr>
        <p:blipFill>
          <a:blip r:embed="rId3"/>
          <a:stretch>
            <a:fillRect/>
          </a:stretch>
        </p:blipFill>
        <p:spPr>
          <a:xfrm>
            <a:off x="4921743" y="6535081"/>
            <a:ext cx="1700931" cy="432854"/>
          </a:xfrm>
          <a:prstGeom prst="rect">
            <a:avLst/>
          </a:prstGeom>
        </p:spPr>
      </p:pic>
      <p:pic>
        <p:nvPicPr>
          <p:cNvPr id="3074" name="Picture 2" descr="National Careers Service South West ...">
            <a:hlinkClick r:id="rId4"/>
            <a:extLst>
              <a:ext uri="{FF2B5EF4-FFF2-40B4-BE49-F238E27FC236}">
                <a16:creationId xmlns:a16="http://schemas.microsoft.com/office/drawing/2014/main" id="{BC65E4A5-95E4-41BE-B8CA-566F2008F95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608" y="7451396"/>
            <a:ext cx="2743200" cy="16668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6993DC2-9D47-5A90-BCE0-EBFC10A1AF40}"/>
              </a:ext>
            </a:extLst>
          </p:cNvPr>
          <p:cNvSpPr>
            <a:spLocks noGrp="1"/>
          </p:cNvSpPr>
          <p:nvPr>
            <p:ph type="sldNum" sz="quarter" idx="12"/>
          </p:nvPr>
        </p:nvSpPr>
        <p:spPr>
          <a:xfrm>
            <a:off x="4843463" y="9181395"/>
            <a:ext cx="1543050" cy="52740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623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E82627-F7EF-BFE4-AE15-66740899A17C}"/>
              </a:ext>
            </a:extLst>
          </p:cNvPr>
          <p:cNvSpPr>
            <a:spLocks noGrp="1"/>
          </p:cNvSpPr>
          <p:nvPr>
            <p:ph type="sldNum" sz="quarter" idx="12"/>
          </p:nvPr>
        </p:nvSpPr>
        <p:spPr/>
        <p:txBody>
          <a:bodyPr/>
          <a:lstStyle/>
          <a:p>
            <a:fld id="{02F79472-D568-4E77-B654-FBE646ED5EC2}" type="slidenum">
              <a:rPr lang="en-GB" smtClean="0"/>
              <a:t>4</a:t>
            </a:fld>
            <a:endParaRPr lang="en-GB"/>
          </a:p>
        </p:txBody>
      </p:sp>
      <p:sp>
        <p:nvSpPr>
          <p:cNvPr id="5" name="TextBox 4">
            <a:extLst>
              <a:ext uri="{FF2B5EF4-FFF2-40B4-BE49-F238E27FC236}">
                <a16:creationId xmlns:a16="http://schemas.microsoft.com/office/drawing/2014/main" id="{B612AF27-3122-5F76-3FC9-F80625C583B6}"/>
              </a:ext>
            </a:extLst>
          </p:cNvPr>
          <p:cNvSpPr txBox="1"/>
          <p:nvPr/>
        </p:nvSpPr>
        <p:spPr>
          <a:xfrm>
            <a:off x="321972" y="618186"/>
            <a:ext cx="5950039" cy="4478149"/>
          </a:xfrm>
          <a:prstGeom prst="rect">
            <a:avLst/>
          </a:prstGeom>
          <a:noFill/>
        </p:spPr>
        <p:txBody>
          <a:bodyPr wrap="square" rtlCol="0">
            <a:spAutoFit/>
          </a:bodyPr>
          <a:lstStyle/>
          <a:p>
            <a:pPr lvl="0" defTabSz="457200">
              <a:defRPr/>
            </a:pPr>
            <a:r>
              <a:rPr lang="en-GB" sz="1500" dirty="0">
                <a:solidFill>
                  <a:srgbClr val="002060"/>
                </a:solidFill>
                <a:latin typeface="Figtree Light" pitchFamily="2" charset="0"/>
              </a:rPr>
              <a:t>It is important not to ignore an option just because it is new or not as well-known. In this guide, we will explain:</a:t>
            </a:r>
          </a:p>
          <a:p>
            <a:pPr lvl="0" defTabSz="457200">
              <a:defRPr/>
            </a:pPr>
            <a:endParaRPr lang="en-GB" sz="1500" dirty="0">
              <a:solidFill>
                <a:srgbClr val="002060"/>
              </a:solidFill>
              <a:latin typeface="Figtree Light" pitchFamily="2" charset="0"/>
            </a:endParaRPr>
          </a:p>
          <a:p>
            <a:pPr marL="342900" lvl="0" indent="-342900" defTabSz="457200">
              <a:buFont typeface="+mj-lt"/>
              <a:buAutoNum type="arabicPeriod"/>
              <a:defRPr/>
            </a:pPr>
            <a:r>
              <a:rPr lang="en-GB" sz="1500" dirty="0">
                <a:solidFill>
                  <a:srgbClr val="002060"/>
                </a:solidFill>
                <a:latin typeface="Figtree Light" pitchFamily="2" charset="0"/>
              </a:rPr>
              <a:t>What choices are available after Year 11</a:t>
            </a:r>
          </a:p>
          <a:p>
            <a:pPr marL="342900" lvl="0" indent="-342900" defTabSz="457200">
              <a:buFont typeface="+mj-lt"/>
              <a:buAutoNum type="arabicPeriod"/>
              <a:defRPr/>
            </a:pPr>
            <a:endParaRPr lang="en-GB" sz="1500" dirty="0">
              <a:solidFill>
                <a:srgbClr val="002060"/>
              </a:solidFill>
              <a:latin typeface="Figtree Light" pitchFamily="2" charset="0"/>
            </a:endParaRPr>
          </a:p>
          <a:p>
            <a:pPr marL="342900" lvl="0" indent="-342900" defTabSz="457200">
              <a:buFont typeface="+mj-lt"/>
              <a:buAutoNum type="arabicPeriod"/>
              <a:defRPr/>
            </a:pPr>
            <a:r>
              <a:rPr lang="en-GB" sz="1500" dirty="0">
                <a:solidFill>
                  <a:srgbClr val="002060"/>
                </a:solidFill>
                <a:latin typeface="Figtree Light" pitchFamily="2" charset="0"/>
              </a:rPr>
              <a:t>Which types of students suit each choice</a:t>
            </a:r>
          </a:p>
          <a:p>
            <a:pPr marL="342900" lvl="0" indent="-342900" defTabSz="457200">
              <a:buFont typeface="+mj-lt"/>
              <a:buAutoNum type="arabicPeriod"/>
              <a:defRPr/>
            </a:pPr>
            <a:endParaRPr lang="en-GB" sz="1500" dirty="0">
              <a:solidFill>
                <a:srgbClr val="002060"/>
              </a:solidFill>
              <a:latin typeface="Figtree Light" pitchFamily="2" charset="0"/>
            </a:endParaRPr>
          </a:p>
          <a:p>
            <a:pPr marL="342900" lvl="0" indent="-342900" defTabSz="457200">
              <a:buFont typeface="+mj-lt"/>
              <a:buAutoNum type="arabicPeriod"/>
              <a:defRPr/>
            </a:pPr>
            <a:r>
              <a:rPr lang="en-GB" sz="1500" dirty="0">
                <a:solidFill>
                  <a:srgbClr val="002060"/>
                </a:solidFill>
                <a:latin typeface="Figtree Light" pitchFamily="2" charset="0"/>
              </a:rPr>
              <a:t>What qualifications they lead to</a:t>
            </a:r>
          </a:p>
          <a:p>
            <a:pPr marL="342900" lvl="0" indent="-342900" defTabSz="457200">
              <a:buFont typeface="+mj-lt"/>
              <a:buAutoNum type="arabicPeriod"/>
              <a:defRPr/>
            </a:pPr>
            <a:endParaRPr lang="en-GB" sz="1500" dirty="0">
              <a:solidFill>
                <a:srgbClr val="002060"/>
              </a:solidFill>
              <a:latin typeface="Figtree Light" pitchFamily="2" charset="0"/>
            </a:endParaRPr>
          </a:p>
          <a:p>
            <a:pPr marL="342900" lvl="0" indent="-342900" defTabSz="457200">
              <a:buFont typeface="+mj-lt"/>
              <a:buAutoNum type="arabicPeriod"/>
              <a:defRPr/>
            </a:pPr>
            <a:r>
              <a:rPr lang="en-GB" sz="1500" dirty="0">
                <a:solidFill>
                  <a:srgbClr val="002060"/>
                </a:solidFill>
                <a:latin typeface="Figtree Light" pitchFamily="2" charset="0"/>
              </a:rPr>
              <a:t>What opportunities come next</a:t>
            </a:r>
          </a:p>
          <a:p>
            <a:pPr marL="342900" lvl="0" indent="-342900" defTabSz="457200">
              <a:buFont typeface="+mj-lt"/>
              <a:buAutoNum type="arabicPeriod"/>
              <a:defRPr/>
            </a:pPr>
            <a:endParaRPr lang="en-GB" sz="1500" dirty="0">
              <a:solidFill>
                <a:srgbClr val="002060"/>
              </a:solidFill>
              <a:latin typeface="Figtree Light" pitchFamily="2" charset="0"/>
            </a:endParaRPr>
          </a:p>
          <a:p>
            <a:pPr marL="342900" lvl="0" indent="-342900" defTabSz="457200">
              <a:buFont typeface="+mj-lt"/>
              <a:buAutoNum type="arabicPeriod"/>
              <a:defRPr/>
            </a:pPr>
            <a:r>
              <a:rPr lang="en-GB" sz="1500" dirty="0">
                <a:solidFill>
                  <a:srgbClr val="002060"/>
                </a:solidFill>
                <a:latin typeface="Figtree Light" pitchFamily="2" charset="0"/>
              </a:rPr>
              <a:t>Where your child can study</a:t>
            </a:r>
          </a:p>
          <a:p>
            <a:pPr marL="342900" lvl="0" indent="-342900" defTabSz="457200">
              <a:buFont typeface="+mj-lt"/>
              <a:buAutoNum type="arabicPeriod"/>
              <a:defRPr/>
            </a:pPr>
            <a:endParaRPr lang="en-GB" sz="1500" dirty="0">
              <a:solidFill>
                <a:srgbClr val="002060"/>
              </a:solidFill>
              <a:latin typeface="Figtree Light" pitchFamily="2" charset="0"/>
            </a:endParaRPr>
          </a:p>
          <a:p>
            <a:pPr marL="342900" lvl="0" indent="-342900" defTabSz="457200">
              <a:buFont typeface="+mj-lt"/>
              <a:buAutoNum type="arabicPeriod"/>
              <a:defRPr/>
            </a:pPr>
            <a:r>
              <a:rPr lang="en-GB" sz="1500" dirty="0">
                <a:solidFill>
                  <a:srgbClr val="002060"/>
                </a:solidFill>
                <a:latin typeface="Figtree Light" pitchFamily="2" charset="0"/>
              </a:rPr>
              <a:t>What support (money and help with learning) is available</a:t>
            </a:r>
          </a:p>
          <a:p>
            <a:pPr lvl="0" defTabSz="457200">
              <a:buFont typeface="+mj-lt"/>
              <a:buAutoNum type="arabicPeriod"/>
              <a:defRPr/>
            </a:pPr>
            <a:endParaRPr lang="en-GB" sz="1500" dirty="0">
              <a:solidFill>
                <a:srgbClr val="002060"/>
              </a:solidFill>
              <a:latin typeface="Figtree Light" pitchFamily="2" charset="0"/>
            </a:endParaRPr>
          </a:p>
          <a:p>
            <a:pPr lvl="0" defTabSz="457200">
              <a:defRPr/>
            </a:pPr>
            <a:r>
              <a:rPr lang="en-GB" sz="1500" dirty="0">
                <a:solidFill>
                  <a:srgbClr val="002060"/>
                </a:solidFill>
                <a:latin typeface="Figtree Light" pitchFamily="2" charset="0"/>
              </a:rPr>
              <a:t>Finally, remember: whatever your child chooses after GCSEs, it’s not set in stone. It may shape what comes next, but it won’t block their future. If they change their mind later, there are always ways to change direction.</a:t>
            </a:r>
          </a:p>
        </p:txBody>
      </p:sp>
    </p:spTree>
    <p:extLst>
      <p:ext uri="{BB962C8B-B14F-4D97-AF65-F5344CB8AC3E}">
        <p14:creationId xmlns:p14="http://schemas.microsoft.com/office/powerpoint/2010/main" val="1667504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2035" y="90299"/>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Further Information and Guidance</a:t>
            </a:r>
          </a:p>
        </p:txBody>
      </p:sp>
      <p:sp>
        <p:nvSpPr>
          <p:cNvPr id="3" name="Slide Number Placeholder 2">
            <a:extLst>
              <a:ext uri="{FF2B5EF4-FFF2-40B4-BE49-F238E27FC236}">
                <a16:creationId xmlns:a16="http://schemas.microsoft.com/office/drawing/2014/main" id="{E4C65A4F-E5D3-4909-84FD-036EF2F1B49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18D0BA7-4D3A-49A0-AAB5-861FCA995B78}"/>
              </a:ext>
            </a:extLst>
          </p:cNvPr>
          <p:cNvSpPr txBox="1"/>
          <p:nvPr/>
        </p:nvSpPr>
        <p:spPr>
          <a:xfrm>
            <a:off x="784668" y="1388367"/>
            <a:ext cx="526063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Please see below for resources and links that can offer you further information on careers guidance and future pathways:</a:t>
            </a:r>
          </a:p>
        </p:txBody>
      </p:sp>
      <p:pic>
        <p:nvPicPr>
          <p:cNvPr id="2056" name="Picture 8" descr="Gatsby campaign to support parents with ...">
            <a:hlinkClick r:id="rId2"/>
            <a:extLst>
              <a:ext uri="{FF2B5EF4-FFF2-40B4-BE49-F238E27FC236}">
                <a16:creationId xmlns:a16="http://schemas.microsoft.com/office/drawing/2014/main" id="{DA95A080-4A6A-4823-9159-4F728F6AD69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874" y="2478772"/>
            <a:ext cx="910641" cy="6648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extLst>
              <a:ext uri="{FF2B5EF4-FFF2-40B4-BE49-F238E27FC236}">
                <a16:creationId xmlns:a16="http://schemas.microsoft.com/office/drawing/2014/main" id="{599E26D6-82F6-45BD-AF2C-267705BD769C}"/>
              </a:ext>
            </a:extLst>
          </p:cNvPr>
          <p:cNvPicPr>
            <a:picLocks noChangeAspect="1"/>
          </p:cNvPicPr>
          <p:nvPr/>
        </p:nvPicPr>
        <p:blipFill>
          <a:blip r:embed="rId5"/>
          <a:stretch>
            <a:fillRect/>
          </a:stretch>
        </p:blipFill>
        <p:spPr>
          <a:xfrm>
            <a:off x="515763" y="3724771"/>
            <a:ext cx="910641" cy="334855"/>
          </a:xfrm>
          <a:prstGeom prst="rect">
            <a:avLst/>
          </a:prstGeom>
        </p:spPr>
      </p:pic>
      <p:sp>
        <p:nvSpPr>
          <p:cNvPr id="22" name="TextBox 21">
            <a:hlinkClick r:id="rId2"/>
            <a:extLst>
              <a:ext uri="{FF2B5EF4-FFF2-40B4-BE49-F238E27FC236}">
                <a16:creationId xmlns:a16="http://schemas.microsoft.com/office/drawing/2014/main" id="{55B700B0-C625-4CD8-BDC5-DAC16C1C9E75}"/>
              </a:ext>
            </a:extLst>
          </p:cNvPr>
          <p:cNvSpPr txBox="1"/>
          <p:nvPr/>
        </p:nvSpPr>
        <p:spPr>
          <a:xfrm>
            <a:off x="1421212" y="2352234"/>
            <a:ext cx="4624086"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Figtree Black" pitchFamily="2" charset="0"/>
                <a:ea typeface="+mn-ea"/>
                <a:cs typeface="+mn-cs"/>
              </a:rPr>
              <a:t>TalkingFutures.org.uk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Talking Futures will help you have informed and constructive career conversations with your child about their academic and professional future.</a:t>
            </a:r>
          </a:p>
        </p:txBody>
      </p:sp>
      <p:sp>
        <p:nvSpPr>
          <p:cNvPr id="23" name="TextBox 22">
            <a:hlinkClick r:id="rId4"/>
            <a:extLst>
              <a:ext uri="{FF2B5EF4-FFF2-40B4-BE49-F238E27FC236}">
                <a16:creationId xmlns:a16="http://schemas.microsoft.com/office/drawing/2014/main" id="{D2E81075-EA1E-46DC-8735-22833562B08E}"/>
              </a:ext>
            </a:extLst>
          </p:cNvPr>
          <p:cNvSpPr txBox="1"/>
          <p:nvPr/>
        </p:nvSpPr>
        <p:spPr>
          <a:xfrm>
            <a:off x="1421212" y="3384368"/>
            <a:ext cx="4624086"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Figtree Black" pitchFamily="2" charset="0"/>
                <a:ea typeface="+mn-ea"/>
                <a:cs typeface="+mn-cs"/>
              </a:rPr>
              <a:t>Successatschool.org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Career advice for schools and students aged 13-19. Search jobs, advice &amp; find out about employers, work experience, courses, career choices and apprenticeships</a:t>
            </a:r>
          </a:p>
        </p:txBody>
      </p:sp>
      <p:sp>
        <p:nvSpPr>
          <p:cNvPr id="24" name="TextBox 23">
            <a:hlinkClick r:id="rId6"/>
            <a:extLst>
              <a:ext uri="{FF2B5EF4-FFF2-40B4-BE49-F238E27FC236}">
                <a16:creationId xmlns:a16="http://schemas.microsoft.com/office/drawing/2014/main" id="{0007523D-1E44-43AF-B2A0-189A70652478}"/>
              </a:ext>
            </a:extLst>
          </p:cNvPr>
          <p:cNvSpPr txBox="1"/>
          <p:nvPr/>
        </p:nvSpPr>
        <p:spPr>
          <a:xfrm>
            <a:off x="1421212" y="4392501"/>
            <a:ext cx="4624086"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Figtree Black" pitchFamily="2" charset="0"/>
                <a:ea typeface="+mn-ea"/>
                <a:cs typeface="+mn-cs"/>
              </a:rPr>
              <a:t>Apprenticeshipguide.co.uk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With over 600 apprenticeships on offer, use this site as a tool to discover your perfect role by searching through the 18 different industry sectors</a:t>
            </a:r>
          </a:p>
        </p:txBody>
      </p:sp>
      <p:pic>
        <p:nvPicPr>
          <p:cNvPr id="21" name="Picture 20">
            <a:hlinkClick r:id="rId6"/>
            <a:extLst>
              <a:ext uri="{FF2B5EF4-FFF2-40B4-BE49-F238E27FC236}">
                <a16:creationId xmlns:a16="http://schemas.microsoft.com/office/drawing/2014/main" id="{2967CF41-3142-4BA1-B905-94D2C007E6C5}"/>
              </a:ext>
            </a:extLst>
          </p:cNvPr>
          <p:cNvPicPr>
            <a:picLocks noChangeAspect="1"/>
          </p:cNvPicPr>
          <p:nvPr/>
        </p:nvPicPr>
        <p:blipFill>
          <a:blip r:embed="rId7"/>
          <a:stretch>
            <a:fillRect/>
          </a:stretch>
        </p:blipFill>
        <p:spPr>
          <a:xfrm>
            <a:off x="586822" y="4506806"/>
            <a:ext cx="734932" cy="734932"/>
          </a:xfrm>
          <a:prstGeom prst="rect">
            <a:avLst/>
          </a:prstGeom>
        </p:spPr>
      </p:pic>
      <p:sp>
        <p:nvSpPr>
          <p:cNvPr id="26" name="TextBox 25">
            <a:hlinkClick r:id="rId8"/>
            <a:extLst>
              <a:ext uri="{FF2B5EF4-FFF2-40B4-BE49-F238E27FC236}">
                <a16:creationId xmlns:a16="http://schemas.microsoft.com/office/drawing/2014/main" id="{849E80FC-2441-4C70-80A9-1E181B527070}"/>
              </a:ext>
            </a:extLst>
          </p:cNvPr>
          <p:cNvSpPr txBox="1"/>
          <p:nvPr/>
        </p:nvSpPr>
        <p:spPr>
          <a:xfrm>
            <a:off x="1421212" y="5424635"/>
            <a:ext cx="4624086"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Figtree Black" pitchFamily="2" charset="0"/>
                <a:ea typeface="+mn-ea"/>
                <a:cs typeface="+mn-cs"/>
              </a:rPr>
              <a:t>Nationalcareers.service.gov.uk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We provide careers information, advice and guidance. We can help you make decisions at all stages in your career.</a:t>
            </a:r>
          </a:p>
        </p:txBody>
      </p:sp>
      <p:pic>
        <p:nvPicPr>
          <p:cNvPr id="25" name="Picture 24">
            <a:hlinkClick r:id="rId8"/>
            <a:extLst>
              <a:ext uri="{FF2B5EF4-FFF2-40B4-BE49-F238E27FC236}">
                <a16:creationId xmlns:a16="http://schemas.microsoft.com/office/drawing/2014/main" id="{DA91FB1C-EE39-4FCD-B62E-A30FDFABDB18}"/>
              </a:ext>
            </a:extLst>
          </p:cNvPr>
          <p:cNvPicPr>
            <a:picLocks noChangeAspect="1"/>
          </p:cNvPicPr>
          <p:nvPr/>
        </p:nvPicPr>
        <p:blipFill>
          <a:blip r:embed="rId9"/>
          <a:stretch>
            <a:fillRect/>
          </a:stretch>
        </p:blipFill>
        <p:spPr>
          <a:xfrm>
            <a:off x="515763" y="5566500"/>
            <a:ext cx="805514" cy="805514"/>
          </a:xfrm>
          <a:prstGeom prst="rect">
            <a:avLst/>
          </a:prstGeom>
        </p:spPr>
      </p:pic>
      <p:sp>
        <p:nvSpPr>
          <p:cNvPr id="28" name="TextBox 27">
            <a:extLst>
              <a:ext uri="{FF2B5EF4-FFF2-40B4-BE49-F238E27FC236}">
                <a16:creationId xmlns:a16="http://schemas.microsoft.com/office/drawing/2014/main" id="{1A7515C2-F05F-40AC-B191-995BAD5EE7A8}"/>
              </a:ext>
            </a:extLst>
          </p:cNvPr>
          <p:cNvSpPr txBox="1"/>
          <p:nvPr/>
        </p:nvSpPr>
        <p:spPr>
          <a:xfrm>
            <a:off x="1421212" y="6478637"/>
            <a:ext cx="4624086"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Figtree Black" pitchFamily="2" charset="0"/>
                <a:ea typeface="+mn-ea"/>
                <a:cs typeface="+mn-cs"/>
              </a:rPr>
              <a:t>Lmiforall.org.uk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Figtree Light" pitchFamily="2" charset="0"/>
                <a:ea typeface="+mn-ea"/>
                <a:cs typeface="+mn-cs"/>
              </a:rPr>
              <a:t>The LMI for All portal provides high quality, reliable labour market information (LMI) to inform careers decisions.</a:t>
            </a:r>
          </a:p>
        </p:txBody>
      </p:sp>
      <p:pic>
        <p:nvPicPr>
          <p:cNvPr id="27" name="Picture 26">
            <a:extLst>
              <a:ext uri="{FF2B5EF4-FFF2-40B4-BE49-F238E27FC236}">
                <a16:creationId xmlns:a16="http://schemas.microsoft.com/office/drawing/2014/main" id="{E11776C1-586F-4E16-9935-4CA78A8B2ADD}"/>
              </a:ext>
            </a:extLst>
          </p:cNvPr>
          <p:cNvPicPr>
            <a:picLocks noChangeAspect="1"/>
          </p:cNvPicPr>
          <p:nvPr/>
        </p:nvPicPr>
        <p:blipFill>
          <a:blip r:embed="rId10"/>
          <a:stretch>
            <a:fillRect/>
          </a:stretch>
        </p:blipFill>
        <p:spPr>
          <a:xfrm>
            <a:off x="540001" y="6546656"/>
            <a:ext cx="805514" cy="805514"/>
          </a:xfrm>
          <a:prstGeom prst="rect">
            <a:avLst/>
          </a:prstGeom>
        </p:spPr>
      </p:pic>
    </p:spTree>
    <p:extLst>
      <p:ext uri="{BB962C8B-B14F-4D97-AF65-F5344CB8AC3E}">
        <p14:creationId xmlns:p14="http://schemas.microsoft.com/office/powerpoint/2010/main" val="4168502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53477" y="52716"/>
            <a:ext cx="5700392" cy="639506"/>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Feedback and Involvement</a:t>
            </a:r>
          </a:p>
        </p:txBody>
      </p:sp>
      <p:sp>
        <p:nvSpPr>
          <p:cNvPr id="3" name="Slide Number Placeholder 2">
            <a:extLst>
              <a:ext uri="{FF2B5EF4-FFF2-40B4-BE49-F238E27FC236}">
                <a16:creationId xmlns:a16="http://schemas.microsoft.com/office/drawing/2014/main" id="{DF8E3A1B-0A07-4E51-8B48-AE8CDD8C3C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18D0BA7-4D3A-49A0-AAB5-861FCA995B78}"/>
              </a:ext>
            </a:extLst>
          </p:cNvPr>
          <p:cNvSpPr txBox="1"/>
          <p:nvPr/>
        </p:nvSpPr>
        <p:spPr>
          <a:xfrm>
            <a:off x="993010" y="1086512"/>
            <a:ext cx="4871979"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We actively seek feedback from parents and carers to help shape our CEIAG provision. We welcome: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Parent / carer participation in employer panels and events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Offers of work experience placements.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Feedback through surveys and informal discussion.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Suggestions for improving communication and support.</a:t>
            </a:r>
          </a:p>
        </p:txBody>
      </p:sp>
      <p:sp>
        <p:nvSpPr>
          <p:cNvPr id="21" name="TextBox 20">
            <a:extLst>
              <a:ext uri="{FF2B5EF4-FFF2-40B4-BE49-F238E27FC236}">
                <a16:creationId xmlns:a16="http://schemas.microsoft.com/office/drawing/2014/main" id="{8FBB36FD-302D-4850-B28C-3FE012CEA29E}"/>
              </a:ext>
            </a:extLst>
          </p:cNvPr>
          <p:cNvSpPr txBox="1"/>
          <p:nvPr/>
        </p:nvSpPr>
        <p:spPr>
          <a:xfrm>
            <a:off x="750385" y="6719703"/>
            <a:ext cx="5329797"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Contact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If you would like more information, or want to get involved in our Careers Programme at AGS, please contact: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600" dirty="0">
              <a:solidFill>
                <a:srgbClr val="002060"/>
              </a:solidFill>
              <a:latin typeface="Figtree Light"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Katy Lowe – </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hlinkClick r:id="rId2"/>
              </a:rPr>
              <a:t>klowe@anthonygell.co.uk</a:t>
            </a: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Figtree Light" pitchFamily="2" charset="0"/>
              </a:rPr>
              <a:t>Jay </a:t>
            </a:r>
            <a:r>
              <a:rPr lang="en-GB" sz="1600" dirty="0" err="1">
                <a:solidFill>
                  <a:srgbClr val="002060"/>
                </a:solidFill>
                <a:latin typeface="Figtree Light" pitchFamily="2" charset="0"/>
              </a:rPr>
              <a:t>Grindey</a:t>
            </a:r>
            <a:r>
              <a:rPr lang="en-GB" sz="1600" dirty="0">
                <a:solidFill>
                  <a:srgbClr val="002060"/>
                </a:solidFill>
                <a:latin typeface="Figtree Light" pitchFamily="2" charset="0"/>
              </a:rPr>
              <a:t> – </a:t>
            </a:r>
            <a:r>
              <a:rPr lang="en-GB" sz="1600" dirty="0">
                <a:solidFill>
                  <a:srgbClr val="002060"/>
                </a:solidFill>
                <a:latin typeface="Figtree Light" pitchFamily="2" charset="0"/>
                <a:hlinkClick r:id="rId3"/>
              </a:rPr>
              <a:t>jgrindey@anthonygell.co.uk</a:t>
            </a:r>
            <a:endParaRPr lang="en-GB" sz="1600" dirty="0">
              <a:solidFill>
                <a:srgbClr val="002060"/>
              </a:solidFill>
              <a:latin typeface="Figtree Light"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spTree>
    <p:extLst>
      <p:ext uri="{BB962C8B-B14F-4D97-AF65-F5344CB8AC3E}">
        <p14:creationId xmlns:p14="http://schemas.microsoft.com/office/powerpoint/2010/main" val="2590626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571920" y="1216033"/>
            <a:ext cx="5915025" cy="639506"/>
          </a:xfrm>
        </p:spPr>
        <p:txBody>
          <a:bodyPr/>
          <a:lstStyle/>
          <a:p>
            <a:r>
              <a:rPr lang="en-GB" dirty="0">
                <a:solidFill>
                  <a:srgbClr val="002060"/>
                </a:solidFill>
                <a:latin typeface="Segoe UI Black" panose="020B0A02040204020203" pitchFamily="34" charset="0"/>
                <a:ea typeface="Segoe UI Black" panose="020B0A02040204020203" pitchFamily="34" charset="0"/>
              </a:rPr>
              <a:t>Our Commitment</a:t>
            </a:r>
          </a:p>
        </p:txBody>
      </p:sp>
      <p:sp>
        <p:nvSpPr>
          <p:cNvPr id="3" name="Content Placeholder 2">
            <a:extLst>
              <a:ext uri="{FF2B5EF4-FFF2-40B4-BE49-F238E27FC236}">
                <a16:creationId xmlns:a16="http://schemas.microsoft.com/office/drawing/2014/main" id="{ADC68EB8-BF9D-4455-9975-07E3063F0B17}"/>
              </a:ext>
            </a:extLst>
          </p:cNvPr>
          <p:cNvSpPr>
            <a:spLocks noGrp="1"/>
          </p:cNvSpPr>
          <p:nvPr>
            <p:ph idx="1"/>
          </p:nvPr>
        </p:nvSpPr>
        <p:spPr>
          <a:xfrm>
            <a:off x="571920" y="2929035"/>
            <a:ext cx="5714159" cy="4105367"/>
          </a:xfrm>
        </p:spPr>
        <p:txBody>
          <a:bodyPr>
            <a:normAutofit/>
          </a:bodyPr>
          <a:lstStyle/>
          <a:p>
            <a:pPr marL="0" indent="0">
              <a:buNone/>
            </a:pPr>
            <a:r>
              <a:rPr lang="en-GB" sz="1500" dirty="0">
                <a:solidFill>
                  <a:srgbClr val="002060"/>
                </a:solidFill>
                <a:latin typeface="Figtree Light" pitchFamily="2" charset="0"/>
              </a:rPr>
              <a:t>At Anthony Gell School, we recognise the crucial role that parents and carers play in supporting their child’s career development and future planning. We are committed to ensuring parents and carers are informed, engaged, and empowered throughout their child’s careers education journey from Year 7 to Year 11 and beyond.</a:t>
            </a:r>
          </a:p>
          <a:p>
            <a:pPr marL="0" indent="0">
              <a:buNone/>
            </a:pPr>
            <a:r>
              <a:rPr lang="en-GB" sz="1500" dirty="0">
                <a:solidFill>
                  <a:srgbClr val="002060"/>
                </a:solidFill>
                <a:latin typeface="Figtree Light" pitchFamily="2" charset="0"/>
              </a:rPr>
              <a:t>Our Careers Programme is fully aligned with the Gatsby Benchmarks, and parent/carer involvement is a key element across all areas.</a:t>
            </a:r>
          </a:p>
        </p:txBody>
      </p:sp>
      <p:sp>
        <p:nvSpPr>
          <p:cNvPr id="10" name="Slide Number Placeholder 9">
            <a:extLst>
              <a:ext uri="{FF2B5EF4-FFF2-40B4-BE49-F238E27FC236}">
                <a16:creationId xmlns:a16="http://schemas.microsoft.com/office/drawing/2014/main" id="{6FA7C9D0-CA68-4780-9AA0-23FA03F221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40AC0CF-62D9-53E2-0270-9B0FF8571805}"/>
              </a:ext>
            </a:extLst>
          </p:cNvPr>
          <p:cNvPicPr>
            <a:picLocks noChangeAspect="1"/>
          </p:cNvPicPr>
          <p:nvPr/>
        </p:nvPicPr>
        <p:blipFill>
          <a:blip r:embed="rId2">
            <a:extLst>
              <a:ext uri="{28A0092B-C50C-407E-A947-70E740481C1C}">
                <a14:useLocalDpi xmlns:a14="http://schemas.microsoft.com/office/drawing/2010/main" val="0"/>
              </a:ext>
            </a:extLst>
          </a:blip>
          <a:srcRect t="60924" r="16616"/>
          <a:stretch>
            <a:fillRect/>
          </a:stretch>
        </p:blipFill>
        <p:spPr>
          <a:xfrm>
            <a:off x="0" y="4816698"/>
            <a:ext cx="6775419" cy="4490133"/>
          </a:xfrm>
          <a:prstGeom prst="rect">
            <a:avLst/>
          </a:prstGeom>
        </p:spPr>
      </p:pic>
    </p:spTree>
    <p:extLst>
      <p:ext uri="{BB962C8B-B14F-4D97-AF65-F5344CB8AC3E}">
        <p14:creationId xmlns:p14="http://schemas.microsoft.com/office/powerpoint/2010/main" val="1725459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978117" y="0"/>
            <a:ext cx="5915025" cy="1041100"/>
          </a:xfrm>
        </p:spPr>
        <p:txBody>
          <a:bodyPr>
            <a:normAutofit/>
          </a:bodyPr>
          <a:lstStyle/>
          <a:p>
            <a:r>
              <a:rPr lang="en-GB" dirty="0">
                <a:solidFill>
                  <a:srgbClr val="002060"/>
                </a:solidFill>
                <a:latin typeface="Segoe UI Black" panose="020B0A02040204020203" pitchFamily="34" charset="0"/>
                <a:ea typeface="Segoe UI Black" panose="020B0A02040204020203" pitchFamily="34" charset="0"/>
              </a:rPr>
              <a:t>Student Entitlement Statement</a:t>
            </a:r>
          </a:p>
        </p:txBody>
      </p:sp>
      <p:sp>
        <p:nvSpPr>
          <p:cNvPr id="16" name="Slide Number Placeholder 15">
            <a:extLst>
              <a:ext uri="{FF2B5EF4-FFF2-40B4-BE49-F238E27FC236}">
                <a16:creationId xmlns:a16="http://schemas.microsoft.com/office/drawing/2014/main" id="{C10E660C-05CE-46D4-9FBD-6205A51BC7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5EB7BB3-A804-4D3D-8397-2B45B82901C6}"/>
              </a:ext>
            </a:extLst>
          </p:cNvPr>
          <p:cNvSpPr txBox="1"/>
          <p:nvPr/>
        </p:nvSpPr>
        <p:spPr>
          <a:xfrm>
            <a:off x="300725" y="1041100"/>
            <a:ext cx="6256549" cy="8630055"/>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000"/>
                </a:solidFill>
                <a:effectLst/>
                <a:uLnTx/>
                <a:uFillTx/>
                <a:latin typeface="Segoe UI Black" panose="020B0A02040204020203" pitchFamily="34" charset="0"/>
                <a:ea typeface="Segoe UI Black" panose="020B0A02040204020203" pitchFamily="34" charset="0"/>
                <a:cs typeface="+mn-cs"/>
              </a:rPr>
              <a:t>Careers Education, Information, Advice and Guidance (CEIAG)</a:t>
            </a:r>
            <a:r>
              <a:rPr kumimoji="0" lang="en-GB" sz="2000" b="0" i="0" u="none" strike="noStrike" kern="1200" cap="none" spc="0" normalizeH="0" baseline="0" noProof="0" dirty="0">
                <a:ln>
                  <a:noFill/>
                </a:ln>
                <a:solidFill>
                  <a:srgbClr val="FFC000"/>
                </a:solidFill>
                <a:effectLst/>
                <a:uLnTx/>
                <a:uFillTx/>
                <a:latin typeface="Segoe UI Black" panose="020B0A02040204020203" pitchFamily="34" charset="0"/>
                <a:ea typeface="Segoe UI Black" panose="020B0A02040204020203" pitchFamily="34" charset="0"/>
                <a:cs typeface="+mn-cs"/>
              </a:rPr>
              <a:t> </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 </a:t>
            </a:r>
          </a:p>
          <a:p>
            <a:pPr marL="0" marR="0" lvl="0" indent="0" algn="l" defTabSz="457200" rtl="0" eaLnBrk="1" fontAlgn="base" latinLnBrk="0" hangingPunct="1">
              <a:lnSpc>
                <a:spcPct val="12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As a student at </a:t>
            </a:r>
            <a:r>
              <a:rPr lang="en-GB" sz="1500" dirty="0">
                <a:solidFill>
                  <a:srgbClr val="002060"/>
                </a:solidFill>
                <a:latin typeface="Figtree Light" pitchFamily="2" charset="0"/>
              </a:rPr>
              <a:t>Anthony Gell</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School you have the opportunity to receive the following: – </a:t>
            </a:r>
          </a:p>
          <a:p>
            <a:pPr marL="285750" marR="0" lvl="0" indent="-285750" algn="l" defTabSz="4572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ACCESS</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to impartial advice and information about all career and progression options available to you </a:t>
            </a:r>
          </a:p>
          <a:p>
            <a:pPr marL="285750" marR="0" lvl="0" indent="-285750" algn="l" defTabSz="4572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SUPPORT and GUIDANCE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to help you make choices and complete a career plan for the future, at the appropriate time </a:t>
            </a:r>
          </a:p>
          <a:p>
            <a:pPr marL="285750" marR="0" lvl="0" indent="-285750" algn="l" defTabSz="4572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HELP</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to decide what options to pursue at year 9, year 11 and year 13, including information about further learning, training or employment </a:t>
            </a:r>
          </a:p>
          <a:p>
            <a:pPr marL="285750" marR="0" lvl="0" indent="-285750" algn="l" defTabSz="4572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A PLANNED PROGRAMME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of careers education helping you to develop skills and knowledge to enable you to make choices and the transition into work or learning. </a:t>
            </a:r>
          </a:p>
          <a:p>
            <a:pPr marL="285750" marR="0" lvl="0" indent="-285750" algn="l" defTabSz="4572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ACCESS</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to a range of online (and paper based) resources to help you to plan your next step, including labour market information, higher education and apprenticeship providers and career planning tools </a:t>
            </a:r>
          </a:p>
          <a:p>
            <a:pPr marL="285750" marR="0" lvl="0" indent="-285750" algn="l" defTabSz="457200" rtl="0" eaLnBrk="1" fontAlgn="base" latinLnBrk="0" hangingPunct="1">
              <a:lnSpc>
                <a:spcPct val="12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base" latinLnBrk="0" hangingPunct="1">
              <a:lnSpc>
                <a:spcPct val="12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You will also have the opportunity to: – </a:t>
            </a:r>
          </a:p>
          <a:p>
            <a:pPr marL="285750" marR="0" lvl="0" indent="-285750" algn="l" defTabSz="4572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EXPLORE</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 world of work via access to a range of opportunity providers including – employers, voluntary organisations, further and higher education. </a:t>
            </a:r>
          </a:p>
          <a:p>
            <a:pPr marL="285750" marR="0" lvl="0" indent="-285750" algn="l" defTabSz="4572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ATTEND</a:t>
            </a: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events giving information on future learning opportunities within further and higher education </a:t>
            </a:r>
          </a:p>
          <a:p>
            <a:pPr marL="285750" marR="0" lvl="0" indent="-285750" algn="l" defTabSz="4572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BE INVOLVED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in making decisions about things that affect your learning and future career options. </a:t>
            </a:r>
            <a:r>
              <a:rPr kumimoji="0" lang="en-GB" sz="1500" b="0" i="0" u="none" strike="noStrike" kern="1200" cap="none" spc="0" normalizeH="0" baseline="0" noProof="0" dirty="0">
                <a:ln>
                  <a:noFill/>
                </a:ln>
                <a:solidFill>
                  <a:srgbClr val="11284A"/>
                </a:solidFill>
                <a:effectLst/>
                <a:uLnTx/>
                <a:uFillTx/>
                <a:latin typeface="Aptos Display"/>
                <a:ea typeface="+mn-ea"/>
                <a:cs typeface="+mn-cs"/>
              </a:rPr>
              <a:t> </a:t>
            </a:r>
            <a:endParaRPr kumimoji="0" lang="en-GB" sz="1500" b="0" i="0" u="none" strike="noStrike" kern="1200" cap="none" spc="0" normalizeH="0" baseline="0" noProof="0" dirty="0">
              <a:ln>
                <a:noFill/>
              </a:ln>
              <a:solidFill>
                <a:srgbClr val="000000"/>
              </a:solidFill>
              <a:effectLst/>
              <a:uLnTx/>
              <a:uFillTx/>
              <a:latin typeface="Aptos Display"/>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284A"/>
                </a:solidFill>
                <a:effectLst/>
                <a:uLnTx/>
                <a:uFillTx/>
                <a:latin typeface="Aptos Display"/>
                <a:ea typeface="+mn-ea"/>
                <a:cs typeface="+mn-cs"/>
              </a:rPr>
              <a:t> </a:t>
            </a:r>
            <a:endParaRPr kumimoji="0" lang="en-GB"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170128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1" y="0"/>
            <a:ext cx="6858000" cy="976287"/>
          </a:xfrm>
        </p:spPr>
        <p:txBody>
          <a:bodyPr>
            <a:normAutofit fontScale="90000"/>
          </a:bodyPr>
          <a:lstStyle/>
          <a:p>
            <a:r>
              <a:rPr lang="en-GB" sz="3600" dirty="0">
                <a:solidFill>
                  <a:srgbClr val="002060"/>
                </a:solidFill>
                <a:latin typeface="Segoe UI Black" panose="020B0A02040204020203" pitchFamily="34" charset="0"/>
                <a:ea typeface="Segoe UI Black" panose="020B0A02040204020203" pitchFamily="34" charset="0"/>
              </a:rPr>
              <a:t>What Happens After Year 11 at Anthony Gell School?</a:t>
            </a:r>
          </a:p>
        </p:txBody>
      </p:sp>
      <p:sp>
        <p:nvSpPr>
          <p:cNvPr id="3" name="Slide Number Placeholder 2">
            <a:extLst>
              <a:ext uri="{FF2B5EF4-FFF2-40B4-BE49-F238E27FC236}">
                <a16:creationId xmlns:a16="http://schemas.microsoft.com/office/drawing/2014/main" id="{BDFD5BE5-2263-492A-BEB6-3AC4410A115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561F38-D17B-433C-9649-A1CAC4F7D22B}"/>
              </a:ext>
            </a:extLst>
          </p:cNvPr>
          <p:cNvSpPr txBox="1"/>
          <p:nvPr/>
        </p:nvSpPr>
        <p:spPr>
          <a:xfrm>
            <a:off x="87536" y="956675"/>
            <a:ext cx="6278930" cy="249299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C000"/>
                </a:solidFill>
                <a:effectLst/>
                <a:uLnTx/>
                <a:uFillTx/>
                <a:latin typeface="Segoe UI Black" panose="020B0A02040204020203" pitchFamily="34" charset="0"/>
                <a:ea typeface="Segoe UI Black" panose="020B0A02040204020203" pitchFamily="34" charset="0"/>
                <a:cs typeface="+mn-cs"/>
              </a:rPr>
              <a:t>All young people must continue in education or training until they are 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This doesn’t mean your child has to stay at school or go to college. They can get a job, but it must include some training – like an apprenticeship or a course. </a:t>
            </a:r>
            <a:r>
              <a:rPr kumimoji="0" lang="en-GB" sz="1500" b="0" i="0" u="sng" strike="noStrike" kern="1200" cap="none" spc="0" normalizeH="0" baseline="0" noProof="0" dirty="0">
                <a:ln>
                  <a:noFill/>
                </a:ln>
                <a:solidFill>
                  <a:srgbClr val="002060"/>
                </a:solidFill>
                <a:effectLst/>
                <a:uLnTx/>
                <a:uFillTx/>
                <a:latin typeface="Figtree Light" pitchFamily="2" charset="0"/>
                <a:ea typeface="+mn-ea"/>
                <a:cs typeface="+mn-cs"/>
              </a:rPr>
              <a:t>They can’t work full-time without doing some kind of learning.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endParaRPr>
          </a:p>
        </p:txBody>
      </p:sp>
      <p:sp>
        <p:nvSpPr>
          <p:cNvPr id="15" name="TextBox 14">
            <a:extLst>
              <a:ext uri="{FF2B5EF4-FFF2-40B4-BE49-F238E27FC236}">
                <a16:creationId xmlns:a16="http://schemas.microsoft.com/office/drawing/2014/main" id="{FE709A4E-4238-4779-A217-B65569D03D5F}"/>
              </a:ext>
            </a:extLst>
          </p:cNvPr>
          <p:cNvSpPr txBox="1"/>
          <p:nvPr/>
        </p:nvSpPr>
        <p:spPr>
          <a:xfrm>
            <a:off x="3478113" y="6018733"/>
            <a:ext cx="3395340" cy="31085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Thinking About the Future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your child already has an idea of what they want to do after age 18, it can help guide their choices now.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For 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they want to become a dentist, they’ll need to take science subjects.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they’re good at and enjoy languages, they might choose to focus on those.</a:t>
            </a:r>
          </a:p>
        </p:txBody>
      </p:sp>
      <p:sp>
        <p:nvSpPr>
          <p:cNvPr id="16" name="TextBox 15">
            <a:extLst>
              <a:ext uri="{FF2B5EF4-FFF2-40B4-BE49-F238E27FC236}">
                <a16:creationId xmlns:a16="http://schemas.microsoft.com/office/drawing/2014/main" id="{3A493645-EA26-4F46-A446-04B63038DA4C}"/>
              </a:ext>
            </a:extLst>
          </p:cNvPr>
          <p:cNvSpPr txBox="1"/>
          <p:nvPr/>
        </p:nvSpPr>
        <p:spPr>
          <a:xfrm>
            <a:off x="92046" y="2657760"/>
            <a:ext cx="3361510"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Are Their Options?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 16, your child can: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Study academic qualifications like A levels, BTECs, T Levels, or the IB (International Baccalaureate).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Do vocational training like an apprenticeship, traineeship, or a job with training.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they didn’t get the results they hoped for at GCSE, they can do a traineeship or internship to </a:t>
            </a:r>
            <a:r>
              <a:rPr lang="en-GB" sz="1500" dirty="0">
                <a:solidFill>
                  <a:srgbClr val="002060"/>
                </a:solidFill>
                <a:latin typeface="Figtree Light" pitchFamily="2" charset="0"/>
              </a:rPr>
              <a:t>improve</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skills and experience.</a:t>
            </a:r>
          </a:p>
        </p:txBody>
      </p:sp>
      <p:pic>
        <p:nvPicPr>
          <p:cNvPr id="17" name="Picture 16">
            <a:extLst>
              <a:ext uri="{FF2B5EF4-FFF2-40B4-BE49-F238E27FC236}">
                <a16:creationId xmlns:a16="http://schemas.microsoft.com/office/drawing/2014/main" id="{076E2DDA-E087-43DB-A249-C27A851843AD}"/>
              </a:ext>
            </a:extLst>
          </p:cNvPr>
          <p:cNvPicPr>
            <a:picLocks noChangeAspect="1"/>
          </p:cNvPicPr>
          <p:nvPr/>
        </p:nvPicPr>
        <p:blipFill>
          <a:blip r:embed="rId3"/>
          <a:stretch>
            <a:fillRect/>
          </a:stretch>
        </p:blipFill>
        <p:spPr>
          <a:xfrm>
            <a:off x="172772" y="6197190"/>
            <a:ext cx="3149600" cy="1028407"/>
          </a:xfrm>
          <a:prstGeom prst="rect">
            <a:avLst/>
          </a:prstGeom>
        </p:spPr>
      </p:pic>
      <p:pic>
        <p:nvPicPr>
          <p:cNvPr id="18" name="Picture 17">
            <a:extLst>
              <a:ext uri="{FF2B5EF4-FFF2-40B4-BE49-F238E27FC236}">
                <a16:creationId xmlns:a16="http://schemas.microsoft.com/office/drawing/2014/main" id="{03A77520-00C0-4E01-8266-2115900FFA6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86076" y="7323784"/>
            <a:ext cx="2142923" cy="1484173"/>
          </a:xfrm>
          <a:prstGeom prst="rect">
            <a:avLst/>
          </a:prstGeom>
        </p:spPr>
      </p:pic>
      <p:pic>
        <p:nvPicPr>
          <p:cNvPr id="1026" name="Picture 2" descr="What is an apprenticeship?">
            <a:extLst>
              <a:ext uri="{FF2B5EF4-FFF2-40B4-BE49-F238E27FC236}">
                <a16:creationId xmlns:a16="http://schemas.microsoft.com/office/drawing/2014/main" id="{3891BFA2-B80A-4063-885B-BDB091E29B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887" y="8875375"/>
            <a:ext cx="2906869" cy="8994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6DC31F4-BDAA-414E-81AA-BAAE075B13E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5762" y="7250853"/>
            <a:ext cx="1667955" cy="1667955"/>
          </a:xfrm>
          <a:prstGeom prst="rect">
            <a:avLst/>
          </a:prstGeom>
        </p:spPr>
      </p:pic>
      <p:pic>
        <p:nvPicPr>
          <p:cNvPr id="20" name="Online Media 9" title="Department for Education Post-16 Choices Animation">
            <a:hlinkClick r:id="" action="ppaction://media"/>
            <a:extLst>
              <a:ext uri="{FF2B5EF4-FFF2-40B4-BE49-F238E27FC236}">
                <a16:creationId xmlns:a16="http://schemas.microsoft.com/office/drawing/2014/main" id="{91CA0F68-0CE1-42AB-ABFC-992EC4804773}"/>
              </a:ext>
            </a:extLst>
          </p:cNvPr>
          <p:cNvPicPr>
            <a:picLocks noRot="1" noChangeAspect="1"/>
          </p:cNvPicPr>
          <p:nvPr>
            <a:videoFile r:link="rId1"/>
          </p:nvPr>
        </p:nvPicPr>
        <p:blipFill>
          <a:blip r:embed="rId7"/>
          <a:stretch>
            <a:fillRect/>
          </a:stretch>
        </p:blipFill>
        <p:spPr>
          <a:xfrm>
            <a:off x="3478113" y="3242608"/>
            <a:ext cx="3272304" cy="1848852"/>
          </a:xfrm>
          <a:prstGeom prst="rect">
            <a:avLst/>
          </a:prstGeom>
          <a:ln>
            <a:solidFill>
              <a:srgbClr val="FF6600"/>
            </a:solidFill>
          </a:ln>
        </p:spPr>
      </p:pic>
      <p:sp>
        <p:nvSpPr>
          <p:cNvPr id="21" name="TextBox 20">
            <a:extLst>
              <a:ext uri="{FF2B5EF4-FFF2-40B4-BE49-F238E27FC236}">
                <a16:creationId xmlns:a16="http://schemas.microsoft.com/office/drawing/2014/main" id="{B7982625-DA75-4A5D-BD36-B79F6D9D41E7}"/>
              </a:ext>
            </a:extLst>
          </p:cNvPr>
          <p:cNvSpPr txBox="1"/>
          <p:nvPr/>
        </p:nvSpPr>
        <p:spPr>
          <a:xfrm>
            <a:off x="3401177" y="2787935"/>
            <a:ext cx="398705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Post-16 Options</a:t>
            </a:r>
          </a:p>
        </p:txBody>
      </p:sp>
    </p:spTree>
    <p:extLst>
      <p:ext uri="{BB962C8B-B14F-4D97-AF65-F5344CB8AC3E}">
        <p14:creationId xmlns:p14="http://schemas.microsoft.com/office/powerpoint/2010/main" val="28772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1" y="0"/>
            <a:ext cx="6858000" cy="976287"/>
          </a:xfrm>
        </p:spPr>
        <p:txBody>
          <a:bodyPr>
            <a:normAutofit fontScale="90000"/>
          </a:bodyPr>
          <a:lstStyle/>
          <a:p>
            <a:r>
              <a:rPr lang="en-GB" sz="3600" dirty="0">
                <a:solidFill>
                  <a:srgbClr val="002060"/>
                </a:solidFill>
                <a:latin typeface="Segoe UI Black" panose="020B0A02040204020203" pitchFamily="34" charset="0"/>
                <a:ea typeface="Segoe UI Black" panose="020B0A02040204020203" pitchFamily="34" charset="0"/>
              </a:rPr>
              <a:t>What Happens After Year 11 at Anthony Gell School?</a:t>
            </a:r>
          </a:p>
        </p:txBody>
      </p:sp>
      <p:sp>
        <p:nvSpPr>
          <p:cNvPr id="3" name="Slide Number Placeholder 2">
            <a:extLst>
              <a:ext uri="{FF2B5EF4-FFF2-40B4-BE49-F238E27FC236}">
                <a16:creationId xmlns:a16="http://schemas.microsoft.com/office/drawing/2014/main" id="{BDFD5BE5-2263-492A-BEB6-3AC4410A115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F79472-D568-4E77-B654-FBE646ED5EC2}" type="slidenum">
              <a:rPr kumimoji="0" lang="en-GB"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561F38-D17B-433C-9649-A1CAC4F7D22B}"/>
              </a:ext>
            </a:extLst>
          </p:cNvPr>
          <p:cNvSpPr txBox="1"/>
          <p:nvPr/>
        </p:nvSpPr>
        <p:spPr>
          <a:xfrm>
            <a:off x="101083" y="828793"/>
            <a:ext cx="5963032" cy="17389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Figtree Light"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What If They’re Not Sure Yet?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Many students don’t know what they want to do at 18 – and that’s completely normal.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In that case, it’s a good idea for your child to keep their options open. They can choose a mix of different subjects to help them find out what they enjoy most. This will give them more choices in the future.</a:t>
            </a:r>
          </a:p>
        </p:txBody>
      </p:sp>
      <p:sp>
        <p:nvSpPr>
          <p:cNvPr id="13" name="TextBox 12">
            <a:extLst>
              <a:ext uri="{FF2B5EF4-FFF2-40B4-BE49-F238E27FC236}">
                <a16:creationId xmlns:a16="http://schemas.microsoft.com/office/drawing/2014/main" id="{199DF51D-7B56-40AF-B03F-47F606762707}"/>
              </a:ext>
            </a:extLst>
          </p:cNvPr>
          <p:cNvSpPr txBox="1"/>
          <p:nvPr/>
        </p:nvSpPr>
        <p:spPr>
          <a:xfrm>
            <a:off x="101083" y="7374291"/>
            <a:ext cx="5860545" cy="14927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Remember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There are many different ways to reach the same career goals. It’s better for your child to choose a path that matches how they learn and what they enjoy, rather than pick something just because they think they have to. Choosing the right option for them will give them a better chance of success and happiness.</a:t>
            </a:r>
          </a:p>
        </p:txBody>
      </p:sp>
      <p:sp>
        <p:nvSpPr>
          <p:cNvPr id="14" name="TextBox 13">
            <a:extLst>
              <a:ext uri="{FF2B5EF4-FFF2-40B4-BE49-F238E27FC236}">
                <a16:creationId xmlns:a16="http://schemas.microsoft.com/office/drawing/2014/main" id="{A7305428-9FB0-4391-A2CF-C7332F20D5A5}"/>
              </a:ext>
            </a:extLst>
          </p:cNvPr>
          <p:cNvSpPr txBox="1"/>
          <p:nvPr/>
        </p:nvSpPr>
        <p:spPr>
          <a:xfrm>
            <a:off x="101083" y="2754022"/>
            <a:ext cx="5618839" cy="21852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Learning Styles Matter</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Everyone learns differently, and this should help shape your child’s decision:</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If they enjoy practical work or coursework, they might like BTECs, T-Levels, or apprenticeships.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dirty="0">
                <a:solidFill>
                  <a:srgbClr val="002060"/>
                </a:solidFill>
                <a:latin typeface="Figtree Light" pitchFamily="2" charset="0"/>
              </a:rPr>
              <a:t>I</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f they prefer more traditional lessons, they might prefer A levels.</a:t>
            </a:r>
          </a:p>
        </p:txBody>
      </p:sp>
      <p:sp>
        <p:nvSpPr>
          <p:cNvPr id="20" name="TextBox 19">
            <a:extLst>
              <a:ext uri="{FF2B5EF4-FFF2-40B4-BE49-F238E27FC236}">
                <a16:creationId xmlns:a16="http://schemas.microsoft.com/office/drawing/2014/main" id="{C88451D6-0E5A-4058-9608-C2FF83701D0E}"/>
              </a:ext>
            </a:extLst>
          </p:cNvPr>
          <p:cNvSpPr txBox="1"/>
          <p:nvPr/>
        </p:nvSpPr>
        <p:spPr>
          <a:xfrm>
            <a:off x="101083" y="5031883"/>
            <a:ext cx="6553342" cy="218521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Segoe UI Black" panose="020B0A02040204020203" pitchFamily="34" charset="0"/>
                <a:ea typeface="Segoe UI Black" panose="020B0A02040204020203" pitchFamily="34" charset="0"/>
                <a:cs typeface="+mn-cs"/>
              </a:rPr>
              <a:t>Why it is important to aim for Level 3 courses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At </a:t>
            </a:r>
            <a:r>
              <a:rPr lang="en-GB" sz="1500" dirty="0">
                <a:solidFill>
                  <a:srgbClr val="002060"/>
                </a:solidFill>
                <a:latin typeface="Figtree Light" pitchFamily="2" charset="0"/>
              </a:rPr>
              <a:t>Anthony Gell </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School, we encourage all students to think about moving on to Level 3 courses after their GCSEs. These courses, like A-levels, BTECs, or T-levels, help </a:t>
            </a:r>
            <a:r>
              <a:rPr lang="en-GB" sz="1500" dirty="0">
                <a:solidFill>
                  <a:srgbClr val="002060"/>
                </a:solidFill>
                <a:latin typeface="Figtree Light" pitchFamily="2" charset="0"/>
              </a:rPr>
              <a:t>a young person to</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learn more and prepare for the next steps in </a:t>
            </a:r>
            <a:r>
              <a:rPr lang="en-GB" sz="1500" dirty="0">
                <a:solidFill>
                  <a:srgbClr val="002060"/>
                </a:solidFill>
                <a:latin typeface="Figtree Light" pitchFamily="2" charset="0"/>
              </a:rPr>
              <a:t>their</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future. Studying at Level 3 often gives </a:t>
            </a:r>
            <a:r>
              <a:rPr lang="en-GB" sz="1500" dirty="0">
                <a:solidFill>
                  <a:srgbClr val="002060"/>
                </a:solidFill>
                <a:latin typeface="Figtree Light" pitchFamily="2" charset="0"/>
              </a:rPr>
              <a:t>a student</a:t>
            </a:r>
            <a:r>
              <a:rPr kumimoji="0" lang="en-GB" sz="1500" b="0" i="0" u="none" strike="noStrike" kern="1200" cap="none" spc="0" normalizeH="0" baseline="0" noProof="0" dirty="0">
                <a:ln>
                  <a:noFill/>
                </a:ln>
                <a:solidFill>
                  <a:srgbClr val="002060"/>
                </a:solidFill>
                <a:effectLst/>
                <a:uLnTx/>
                <a:uFillTx/>
                <a:latin typeface="Figtree Light" pitchFamily="2" charset="0"/>
                <a:ea typeface="+mn-ea"/>
                <a:cs typeface="+mn-cs"/>
              </a:rPr>
              <a:t> better chances to get into university, start an apprenticeship, or find a good job. It also helps you build important skills like problem-solving and independent learning. Choosing to progress to Level 3 is a smart way to keep options open and work towards goals.</a:t>
            </a:r>
          </a:p>
        </p:txBody>
      </p:sp>
    </p:spTree>
    <p:extLst>
      <p:ext uri="{BB962C8B-B14F-4D97-AF65-F5344CB8AC3E}">
        <p14:creationId xmlns:p14="http://schemas.microsoft.com/office/powerpoint/2010/main" val="704603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lage of people working on a project&#10;&#10;AI-generated content may be incorrect.">
            <a:extLst>
              <a:ext uri="{FF2B5EF4-FFF2-40B4-BE49-F238E27FC236}">
                <a16:creationId xmlns:a16="http://schemas.microsoft.com/office/drawing/2014/main" id="{9B8AB234-96C4-A21B-9F4D-D5C863AAE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106"/>
            <a:ext cx="6858000" cy="9698894"/>
          </a:xfrm>
          <a:prstGeom prst="rect">
            <a:avLst/>
          </a:prstGeom>
        </p:spPr>
      </p:pic>
      <p:sp>
        <p:nvSpPr>
          <p:cNvPr id="2" name="Title 1">
            <a:extLst>
              <a:ext uri="{FF2B5EF4-FFF2-40B4-BE49-F238E27FC236}">
                <a16:creationId xmlns:a16="http://schemas.microsoft.com/office/drawing/2014/main" id="{E388ABD7-3BFC-41E6-AC52-52F3894C3EC0}"/>
              </a:ext>
            </a:extLst>
          </p:cNvPr>
          <p:cNvSpPr>
            <a:spLocks noGrp="1"/>
          </p:cNvSpPr>
          <p:nvPr>
            <p:ph type="title"/>
          </p:nvPr>
        </p:nvSpPr>
        <p:spPr>
          <a:xfrm>
            <a:off x="1157192" y="3844137"/>
            <a:ext cx="5700392" cy="639506"/>
          </a:xfrm>
        </p:spPr>
        <p:txBody>
          <a:bodyPr>
            <a:noAutofit/>
          </a:bodyPr>
          <a:lstStyle/>
          <a:p>
            <a:r>
              <a:rPr lang="en-GB" sz="4400" dirty="0">
                <a:solidFill>
                  <a:srgbClr val="002060"/>
                </a:solidFill>
                <a:latin typeface="Segoe UI Black" panose="020B0A02040204020203" pitchFamily="34" charset="0"/>
                <a:ea typeface="Segoe UI Black" panose="020B0A02040204020203" pitchFamily="34" charset="0"/>
              </a:rPr>
              <a:t>Post-16 Qualifications</a:t>
            </a:r>
          </a:p>
        </p:txBody>
      </p:sp>
    </p:spTree>
    <p:extLst>
      <p:ext uri="{BB962C8B-B14F-4D97-AF65-F5344CB8AC3E}">
        <p14:creationId xmlns:p14="http://schemas.microsoft.com/office/powerpoint/2010/main" val="3618342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1a8eef4-e5f0-4e12-85f8-c5b882802f72">
      <Terms xmlns="http://schemas.microsoft.com/office/infopath/2007/PartnerControls"/>
    </lcf76f155ced4ddcb4097134ff3c332f>
    <TaxCatchAll xmlns="132e3bf5-0c33-456a-9046-0ec35f97a6b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933EA88C8100479591F2F69DC9BCED" ma:contentTypeVersion="10" ma:contentTypeDescription="Create a new document." ma:contentTypeScope="" ma:versionID="8fa8a3e83222dbe54092ed125bfcdb1c">
  <xsd:schema xmlns:xsd="http://www.w3.org/2001/XMLSchema" xmlns:xs="http://www.w3.org/2001/XMLSchema" xmlns:p="http://schemas.microsoft.com/office/2006/metadata/properties" xmlns:ns2="51a8eef4-e5f0-4e12-85f8-c5b882802f72" xmlns:ns3="132e3bf5-0c33-456a-9046-0ec35f97a6b1" targetNamespace="http://schemas.microsoft.com/office/2006/metadata/properties" ma:root="true" ma:fieldsID="a57b1cfd9e965ecffda265c6e9b0f308" ns2:_="" ns3:_="">
    <xsd:import namespace="51a8eef4-e5f0-4e12-85f8-c5b882802f72"/>
    <xsd:import namespace="132e3bf5-0c33-456a-9046-0ec35f97a6b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a8eef4-e5f0-4e12-85f8-c5b882802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656d646-9aca-460c-ae57-fcf36a0df44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2e3bf5-0c33-456a-9046-0ec35f97a6b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7ab93db-289a-4025-9000-96127d81817f}" ma:internalName="TaxCatchAll" ma:showField="CatchAllData" ma:web="132e3bf5-0c33-456a-9046-0ec35f97a6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D1096B-83FC-472E-854C-5022845E7E2E}">
  <ds:schemaRefs>
    <ds:schemaRef ds:uri="http://schemas.microsoft.com/sharepoint/v3/contenttype/forms"/>
  </ds:schemaRefs>
</ds:datastoreItem>
</file>

<file path=customXml/itemProps2.xml><?xml version="1.0" encoding="utf-8"?>
<ds:datastoreItem xmlns:ds="http://schemas.openxmlformats.org/officeDocument/2006/customXml" ds:itemID="{B9476C2B-6BDB-4E27-913B-6CFDCD284EB4}">
  <ds:schemaRefs>
    <ds:schemaRef ds:uri="51a8eef4-e5f0-4e12-85f8-c5b882802f72"/>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132e3bf5-0c33-456a-9046-0ec35f97a6b1"/>
    <ds:schemaRef ds:uri="http://www.w3.org/XML/1998/namespace"/>
  </ds:schemaRefs>
</ds:datastoreItem>
</file>

<file path=customXml/itemProps3.xml><?xml version="1.0" encoding="utf-8"?>
<ds:datastoreItem xmlns:ds="http://schemas.openxmlformats.org/officeDocument/2006/customXml" ds:itemID="{54349A29-D6A4-43A1-B165-8A0E7D1BE5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a8eef4-e5f0-4e12-85f8-c5b882802f72"/>
    <ds:schemaRef ds:uri="132e3bf5-0c33-456a-9046-0ec35f97a6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5421</TotalTime>
  <Words>7234</Words>
  <Application>Microsoft Office PowerPoint</Application>
  <PresentationFormat>A4 Paper (210x297 mm)</PresentationFormat>
  <Paragraphs>812</Paragraphs>
  <Slides>41</Slides>
  <Notes>0</Notes>
  <HiddenSlides>0</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Aptos</vt:lpstr>
      <vt:lpstr>Aptos Display</vt:lpstr>
      <vt:lpstr>Arial</vt:lpstr>
      <vt:lpstr>Calibri</vt:lpstr>
      <vt:lpstr>Figtree Black</vt:lpstr>
      <vt:lpstr>Figtree Light</vt:lpstr>
      <vt:lpstr>GDS Transport</vt:lpstr>
      <vt:lpstr>Segoe UI</vt:lpstr>
      <vt:lpstr>Segoe UI Black</vt:lpstr>
      <vt:lpstr>Office Theme</vt:lpstr>
      <vt:lpstr>Post-16 Options A guide for parents/carers</vt:lpstr>
      <vt:lpstr>Contents</vt:lpstr>
      <vt:lpstr>Introduction</vt:lpstr>
      <vt:lpstr>PowerPoint Presentation</vt:lpstr>
      <vt:lpstr>Our Commitment</vt:lpstr>
      <vt:lpstr>Student Entitlement Statement</vt:lpstr>
      <vt:lpstr>What Happens After Year 11 at Anthony Gell School?</vt:lpstr>
      <vt:lpstr>What Happens After Year 11 at Anthony Gell School?</vt:lpstr>
      <vt:lpstr>Post-16 Qualifications</vt:lpstr>
      <vt:lpstr>Levels of Qualifications</vt:lpstr>
      <vt:lpstr>PowerPoint Presentation</vt:lpstr>
      <vt:lpstr>What are A-Levels?</vt:lpstr>
      <vt:lpstr>What are A-Levels?</vt:lpstr>
      <vt:lpstr>The Extended Project Qualification</vt:lpstr>
      <vt:lpstr>The Extended Project Qualification</vt:lpstr>
      <vt:lpstr>What are BTEC Nationals?</vt:lpstr>
      <vt:lpstr>What are BTEC Nationals?</vt:lpstr>
      <vt:lpstr>What are T-Levels?</vt:lpstr>
      <vt:lpstr>What are T-Levels?</vt:lpstr>
      <vt:lpstr>Apprenticeships</vt:lpstr>
      <vt:lpstr>Apprenticeships</vt:lpstr>
      <vt:lpstr>Levels of Apprenticeships</vt:lpstr>
      <vt:lpstr>Other Qualifications</vt:lpstr>
      <vt:lpstr>Other Qualifications</vt:lpstr>
      <vt:lpstr>Options Summary</vt:lpstr>
      <vt:lpstr>Advice for Parents/Carers: Part One</vt:lpstr>
      <vt:lpstr>Informed Choices</vt:lpstr>
      <vt:lpstr>Making the Right Choice</vt:lpstr>
      <vt:lpstr>Making the right choice</vt:lpstr>
      <vt:lpstr>Thinking About University</vt:lpstr>
      <vt:lpstr>Behaviour Attendance and Punctuality</vt:lpstr>
      <vt:lpstr>What If GCSE Results Aren’t What Your Child had Hoped for?</vt:lpstr>
      <vt:lpstr>What If GCSE Results Aren’t What Your Child had Hoped for?</vt:lpstr>
      <vt:lpstr>Additional  Support</vt:lpstr>
      <vt:lpstr>Support for Students with SEND After Year 11</vt:lpstr>
      <vt:lpstr>Support for Students with SEND After Year 11</vt:lpstr>
      <vt:lpstr>Money Matters</vt:lpstr>
      <vt:lpstr>Money Matters</vt:lpstr>
      <vt:lpstr>Money Matters</vt:lpstr>
      <vt:lpstr>Further Information and Guidance</vt:lpstr>
      <vt:lpstr>Feedback and Involvement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Post-16 Options A Guide for Families</dc:title>
  <dc:creator>R Hoben</dc:creator>
  <cp:lastModifiedBy>Frances Calladine</cp:lastModifiedBy>
  <cp:revision>14</cp:revision>
  <cp:lastPrinted>2025-11-27T11:20:06Z</cp:lastPrinted>
  <dcterms:created xsi:type="dcterms:W3CDTF">2025-10-13T19:45:40Z</dcterms:created>
  <dcterms:modified xsi:type="dcterms:W3CDTF">2025-12-03T11:44:29Z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0x010100A2933EA88C8100479591F2F69DC9BCED</vt:lpwstr>
  </property>
</Properties>
</file>