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0" r:id="rId5"/>
    <p:sldId id="271" r:id="rId6"/>
    <p:sldId id="261" r:id="rId7"/>
    <p:sldId id="263" r:id="rId8"/>
    <p:sldId id="266" r:id="rId9"/>
    <p:sldId id="267" r:id="rId10"/>
    <p:sldId id="269" r:id="rId11"/>
    <p:sldId id="270" r:id="rId12"/>
    <p:sldId id="268" r:id="rId1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00C"/>
    <a:srgbClr val="0F2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BC8F6-6AA6-8DBE-0178-F6D28738B909}" v="41" dt="2025-11-20T08:52:46.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8" d="100"/>
          <a:sy n="78" d="100"/>
        </p:scale>
        <p:origin x="3168" y="96"/>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5A57-6217-0E22-1070-9C47B266DE58}"/>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1DF00950-F843-0CC3-7416-0CF029C4F8A3}"/>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799121-6375-DB66-EA5B-83BDBFF5653C}"/>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5" name="Footer Placeholder 4">
            <a:extLst>
              <a:ext uri="{FF2B5EF4-FFF2-40B4-BE49-F238E27FC236}">
                <a16:creationId xmlns:a16="http://schemas.microsoft.com/office/drawing/2014/main" id="{5306F2CD-C13A-66A3-42E2-2E8225E96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480B1-D57C-F31A-1C14-64AB77CF7B06}"/>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216959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06B8-1D36-9CEF-774E-F7A5736083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396DA8-77B8-3018-4817-5760CAF95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A3E74E-DEF0-94D6-0DB9-751A645541FA}"/>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5" name="Footer Placeholder 4">
            <a:extLst>
              <a:ext uri="{FF2B5EF4-FFF2-40B4-BE49-F238E27FC236}">
                <a16:creationId xmlns:a16="http://schemas.microsoft.com/office/drawing/2014/main" id="{69258349-DD83-ED4B-72A7-FC4C77B40E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CD839-56EA-358A-8AAB-CEB802F8BA5B}"/>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147110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92458-777B-4F87-E418-93486DDF98FD}"/>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52AF25-6463-E2AC-5BF6-03BFF1AF838D}"/>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0064D-3B4D-1F9B-E276-8D60D6FD5ACC}"/>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5" name="Footer Placeholder 4">
            <a:extLst>
              <a:ext uri="{FF2B5EF4-FFF2-40B4-BE49-F238E27FC236}">
                <a16:creationId xmlns:a16="http://schemas.microsoft.com/office/drawing/2014/main" id="{DC1C8677-826C-AD63-16A8-7FC08E34D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38BE26-818F-C7BA-0BD6-57CD5AB1E9F5}"/>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47095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FC66-C667-147B-111D-4AB0C8EE89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38A246-90CA-FC1B-0FB2-C47826DACD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CFD59-3A3D-E094-0B6E-6C6E644BDD31}"/>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5" name="Footer Placeholder 4">
            <a:extLst>
              <a:ext uri="{FF2B5EF4-FFF2-40B4-BE49-F238E27FC236}">
                <a16:creationId xmlns:a16="http://schemas.microsoft.com/office/drawing/2014/main" id="{0FF3E859-DE14-02E4-B77F-2EF0E48FE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1952F-BF1F-CB46-7A24-AC3BAB5E4D3F}"/>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413270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2CFA-2A20-E874-EF4A-AC6AC5F6CFC3}"/>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173022-50B5-3FE2-DC82-032BE7D1431E}"/>
              </a:ext>
            </a:extLst>
          </p:cNvPr>
          <p:cNvSpPr>
            <a:spLocks noGrp="1"/>
          </p:cNvSpPr>
          <p:nvPr>
            <p:ph type="body" idx="1"/>
          </p:nvPr>
        </p:nvSpPr>
        <p:spPr>
          <a:xfrm>
            <a:off x="467916" y="6629225"/>
            <a:ext cx="5915025" cy="2166937"/>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66430-1DE1-6997-F07C-17D76117A0BA}"/>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5" name="Footer Placeholder 4">
            <a:extLst>
              <a:ext uri="{FF2B5EF4-FFF2-40B4-BE49-F238E27FC236}">
                <a16:creationId xmlns:a16="http://schemas.microsoft.com/office/drawing/2014/main" id="{B8025CD6-CAB9-7B4B-5BA8-A7EDB77D39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F179B-5594-21F1-2D49-9B44AF52C94D}"/>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28090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AB90-5665-8E7F-0A27-81F697C05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40773A-3427-E41D-A1BA-0B908B07DDB1}"/>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F5DE12-352B-3CB5-2E45-71076C5671F4}"/>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0E9E4E-5CCC-2495-8676-5F20C4002C61}"/>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6" name="Footer Placeholder 5">
            <a:extLst>
              <a:ext uri="{FF2B5EF4-FFF2-40B4-BE49-F238E27FC236}">
                <a16:creationId xmlns:a16="http://schemas.microsoft.com/office/drawing/2014/main" id="{6AD138DE-B42C-25CD-7B9D-4A206E8D85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1CA4AF-D4A1-8476-9B42-7456D21AB499}"/>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342136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4DA4-C2DE-1BE7-4059-A8CA959F7023}"/>
              </a:ext>
            </a:extLst>
          </p:cNvPr>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3DA90A-701A-B572-0A32-F948166B2EF2}"/>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C89BF11C-CA3D-4D6D-D99C-54A05855EE0B}"/>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BC7F7E-6C94-7F57-4ED8-66A47AED1442}"/>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D8BA9-3D5C-9FBA-E1A2-C9E401579107}"/>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2AB3FE-F3BF-536D-202A-3B9A88F83402}"/>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8" name="Footer Placeholder 7">
            <a:extLst>
              <a:ext uri="{FF2B5EF4-FFF2-40B4-BE49-F238E27FC236}">
                <a16:creationId xmlns:a16="http://schemas.microsoft.com/office/drawing/2014/main" id="{8E0A634D-6058-809F-41C9-82438AF632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697F63-C4BE-836B-42E4-1DD5918522B2}"/>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385241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6A98-5BD9-F17F-DAE5-5690F7EB32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F1CFA9-7C22-017C-DBED-0AC4B195C714}"/>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4" name="Footer Placeholder 3">
            <a:extLst>
              <a:ext uri="{FF2B5EF4-FFF2-40B4-BE49-F238E27FC236}">
                <a16:creationId xmlns:a16="http://schemas.microsoft.com/office/drawing/2014/main" id="{EFB8111C-1AB2-3AAC-3D95-FB48BF8A3F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43FBD8-1CB3-0B40-6270-370E148777FA}"/>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91266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82F8C-7E45-75DA-77C4-6FB49D0312A4}"/>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3" name="Footer Placeholder 2">
            <a:extLst>
              <a:ext uri="{FF2B5EF4-FFF2-40B4-BE49-F238E27FC236}">
                <a16:creationId xmlns:a16="http://schemas.microsoft.com/office/drawing/2014/main" id="{A443242F-6710-8DDB-5F66-425849742A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EFD308-330A-9496-6689-200F33A76BD9}"/>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5328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C3EF-0166-D44D-5AB7-D882972F9F7D}"/>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364C41-78A6-F4C5-6357-7F7CB16B7307}"/>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FC41DB-C80B-7F24-A70D-95567EBC6E24}"/>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2D814183-608A-436F-049D-479972B3EA71}"/>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6" name="Footer Placeholder 5">
            <a:extLst>
              <a:ext uri="{FF2B5EF4-FFF2-40B4-BE49-F238E27FC236}">
                <a16:creationId xmlns:a16="http://schemas.microsoft.com/office/drawing/2014/main" id="{A3CF8D04-A5BE-1308-F918-76EC56963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302A7-8212-E418-8D84-781633B79E69}"/>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291759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E9AB-4D27-A44D-67C3-9B29D6E8ACAE}"/>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04C1B4-BB2B-01E1-B287-58134F8DF418}"/>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1A22B8F5-EF30-E720-85E8-BF795768DBFB}"/>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5DD04F7B-2E52-E8E2-0088-0E3A7A9B07D2}"/>
              </a:ext>
            </a:extLst>
          </p:cNvPr>
          <p:cNvSpPr>
            <a:spLocks noGrp="1"/>
          </p:cNvSpPr>
          <p:nvPr>
            <p:ph type="dt" sz="half" idx="10"/>
          </p:nvPr>
        </p:nvSpPr>
        <p:spPr/>
        <p:txBody>
          <a:bodyPr/>
          <a:lstStyle/>
          <a:p>
            <a:fld id="{D858750E-1A2F-40B1-BF7D-AA3D194AB1D5}" type="datetimeFigureOut">
              <a:rPr lang="en-GB" smtClean="0"/>
              <a:t>02/12/2025</a:t>
            </a:fld>
            <a:endParaRPr lang="en-GB"/>
          </a:p>
        </p:txBody>
      </p:sp>
      <p:sp>
        <p:nvSpPr>
          <p:cNvPr id="6" name="Footer Placeholder 5">
            <a:extLst>
              <a:ext uri="{FF2B5EF4-FFF2-40B4-BE49-F238E27FC236}">
                <a16:creationId xmlns:a16="http://schemas.microsoft.com/office/drawing/2014/main" id="{D2B938A3-C4A0-ABA6-15CD-352E226042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7AFD7-D151-6DB3-9F02-D7722D5854C9}"/>
              </a:ext>
            </a:extLst>
          </p:cNvPr>
          <p:cNvSpPr>
            <a:spLocks noGrp="1"/>
          </p:cNvSpPr>
          <p:nvPr>
            <p:ph type="sldNum" sz="quarter" idx="12"/>
          </p:nvPr>
        </p:nvSpPr>
        <p:spPr/>
        <p:txBody>
          <a:bodyPr/>
          <a:lstStyle/>
          <a:p>
            <a:fld id="{02F79472-D568-4E77-B654-FBE646ED5EC2}" type="slidenum">
              <a:rPr lang="en-GB" smtClean="0"/>
              <a:t>‹#›</a:t>
            </a:fld>
            <a:endParaRPr lang="en-GB"/>
          </a:p>
        </p:txBody>
      </p:sp>
    </p:spTree>
    <p:extLst>
      <p:ext uri="{BB962C8B-B14F-4D97-AF65-F5344CB8AC3E}">
        <p14:creationId xmlns:p14="http://schemas.microsoft.com/office/powerpoint/2010/main" val="202931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157E7-71B0-13A3-046C-03B54410EAF2}"/>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857E93-FC49-716B-70C5-48557F40D5A8}"/>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85ACE7-C3D4-1A67-C1F6-9EFE3FB97204}"/>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82000"/>
                  </a:schemeClr>
                </a:solidFill>
              </a:defRPr>
            </a:lvl1pPr>
          </a:lstStyle>
          <a:p>
            <a:fld id="{D858750E-1A2F-40B1-BF7D-AA3D194AB1D5}" type="datetimeFigureOut">
              <a:rPr lang="en-GB" smtClean="0"/>
              <a:t>02/12/2025</a:t>
            </a:fld>
            <a:endParaRPr lang="en-GB"/>
          </a:p>
        </p:txBody>
      </p:sp>
      <p:sp>
        <p:nvSpPr>
          <p:cNvPr id="5" name="Footer Placeholder 4">
            <a:extLst>
              <a:ext uri="{FF2B5EF4-FFF2-40B4-BE49-F238E27FC236}">
                <a16:creationId xmlns:a16="http://schemas.microsoft.com/office/drawing/2014/main" id="{0A43026D-7D90-F117-58A0-E2A801B518E7}"/>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A05AC7-3EBF-CB94-0997-298C34E4D71D}"/>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82000"/>
                  </a:schemeClr>
                </a:solidFill>
              </a:defRPr>
            </a:lvl1pPr>
          </a:lstStyle>
          <a:p>
            <a:fld id="{02F79472-D568-4E77-B654-FBE646ED5EC2}" type="slidenum">
              <a:rPr lang="en-GB" smtClean="0"/>
              <a:t>‹#›</a:t>
            </a:fld>
            <a:endParaRPr lang="en-GB"/>
          </a:p>
        </p:txBody>
      </p:sp>
    </p:spTree>
    <p:extLst>
      <p:ext uri="{BB962C8B-B14F-4D97-AF65-F5344CB8AC3E}">
        <p14:creationId xmlns:p14="http://schemas.microsoft.com/office/powerpoint/2010/main" val="751336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nationalcareers.service.gov.uk/"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talkingfutures.org.uk/" TargetMode="External"/><Relationship Id="rId1" Type="http://schemas.openxmlformats.org/officeDocument/2006/relationships/slideLayout" Target="../slideLayouts/slideLayout2.xml"/><Relationship Id="rId6" Type="http://schemas.openxmlformats.org/officeDocument/2006/relationships/hyperlink" Target="https://apprenticeshipguide.co.uk/"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https://successatschool.org/"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ocaloffer.derbyshire.gov.uk/home.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collage of images of people&#10;&#10;AI-generated content may be incorrect.">
            <a:extLst>
              <a:ext uri="{FF2B5EF4-FFF2-40B4-BE49-F238E27FC236}">
                <a16:creationId xmlns:a16="http://schemas.microsoft.com/office/drawing/2014/main" id="{531F1BC2-C7B2-F6E6-3531-1F1375D25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6" name="Title 1">
            <a:extLst>
              <a:ext uri="{FF2B5EF4-FFF2-40B4-BE49-F238E27FC236}">
                <a16:creationId xmlns:a16="http://schemas.microsoft.com/office/drawing/2014/main" id="{2B9A6DB2-1310-4471-B8D0-8D987451A1A4}"/>
              </a:ext>
            </a:extLst>
          </p:cNvPr>
          <p:cNvSpPr>
            <a:spLocks noGrp="1"/>
          </p:cNvSpPr>
          <p:nvPr>
            <p:ph type="title"/>
          </p:nvPr>
        </p:nvSpPr>
        <p:spPr>
          <a:xfrm>
            <a:off x="122666" y="3950177"/>
            <a:ext cx="5623479" cy="723171"/>
          </a:xfrm>
        </p:spPr>
        <p:txBody>
          <a:bodyPr>
            <a:noAutofit/>
          </a:bodyPr>
          <a:lstStyle/>
          <a:p>
            <a:r>
              <a:rPr lang="en-GB" sz="3600" dirty="0">
                <a:solidFill>
                  <a:srgbClr val="DCA00C"/>
                </a:solidFill>
                <a:latin typeface="Segoe UI Black"/>
                <a:ea typeface="Segoe UI Black"/>
              </a:rPr>
              <a:t>Parent and Carer Engagement Statement</a:t>
            </a:r>
            <a:r>
              <a:rPr lang="en-GB" sz="3600" dirty="0">
                <a:solidFill>
                  <a:srgbClr val="FF6600"/>
                </a:solidFill>
                <a:latin typeface="Segoe UI Black"/>
                <a:ea typeface="Segoe UI Black"/>
              </a:rPr>
              <a:t> </a:t>
            </a:r>
            <a:br>
              <a:rPr lang="en-GB" sz="3600" dirty="0">
                <a:latin typeface="Segoe UI Black" panose="020B0A02040204020203" pitchFamily="34" charset="0"/>
                <a:ea typeface="Segoe UI Black" panose="020B0A02040204020203" pitchFamily="34" charset="0"/>
              </a:rPr>
            </a:br>
            <a:r>
              <a:rPr lang="en-GB" sz="2000" dirty="0">
                <a:solidFill>
                  <a:srgbClr val="0F243F"/>
                </a:solidFill>
                <a:latin typeface="Segoe UI Black"/>
                <a:ea typeface="Segoe UI Black"/>
              </a:rPr>
              <a:t>Careers Education, Information, Advice &amp; Guidance (CEIAG)</a:t>
            </a:r>
          </a:p>
        </p:txBody>
      </p:sp>
      <p:sp>
        <p:nvSpPr>
          <p:cNvPr id="24" name="TextBox 23">
            <a:extLst>
              <a:ext uri="{FF2B5EF4-FFF2-40B4-BE49-F238E27FC236}">
                <a16:creationId xmlns:a16="http://schemas.microsoft.com/office/drawing/2014/main" id="{AF32485D-83EA-4F13-A789-53ED3AA64474}"/>
              </a:ext>
            </a:extLst>
          </p:cNvPr>
          <p:cNvSpPr txBox="1"/>
          <p:nvPr/>
        </p:nvSpPr>
        <p:spPr>
          <a:xfrm>
            <a:off x="267520" y="9346696"/>
            <a:ext cx="4013946" cy="37555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800" b="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Supporting Your Child’s Future, Together</a:t>
            </a:r>
            <a:endParaRPr kumimoji="0" lang="en-GB"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5006915-E637-42EB-9238-E6BB354C8458}"/>
              </a:ext>
            </a:extLst>
          </p:cNvPr>
          <p:cNvPicPr>
            <a:picLocks noChangeAspect="1"/>
          </p:cNvPicPr>
          <p:nvPr/>
        </p:nvPicPr>
        <p:blipFill>
          <a:blip r:embed="rId3"/>
          <a:stretch>
            <a:fillRect/>
          </a:stretch>
        </p:blipFill>
        <p:spPr>
          <a:xfrm>
            <a:off x="214114" y="161868"/>
            <a:ext cx="1835708" cy="513998"/>
          </a:xfrm>
          <a:prstGeom prst="rect">
            <a:avLst/>
          </a:prstGeom>
        </p:spPr>
      </p:pic>
      <p:pic>
        <p:nvPicPr>
          <p:cNvPr id="7" name="Picture 6" descr="A close up of a logo&#10;&#10;AI-generated content may be incorrect.">
            <a:extLst>
              <a:ext uri="{FF2B5EF4-FFF2-40B4-BE49-F238E27FC236}">
                <a16:creationId xmlns:a16="http://schemas.microsoft.com/office/drawing/2014/main" id="{973EE947-CF63-CD5A-1664-29216D76EE4C}"/>
              </a:ext>
            </a:extLst>
          </p:cNvPr>
          <p:cNvPicPr>
            <a:picLocks noChangeAspect="1"/>
          </p:cNvPicPr>
          <p:nvPr/>
        </p:nvPicPr>
        <p:blipFill>
          <a:blip r:embed="rId4"/>
          <a:stretch>
            <a:fillRect/>
          </a:stretch>
        </p:blipFill>
        <p:spPr>
          <a:xfrm>
            <a:off x="214114" y="2803358"/>
            <a:ext cx="2307384" cy="648630"/>
          </a:xfrm>
          <a:prstGeom prst="rect">
            <a:avLst/>
          </a:prstGeom>
        </p:spPr>
      </p:pic>
    </p:spTree>
    <p:extLst>
      <p:ext uri="{BB962C8B-B14F-4D97-AF65-F5344CB8AC3E}">
        <p14:creationId xmlns:p14="http://schemas.microsoft.com/office/powerpoint/2010/main" val="19104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978117" y="0"/>
            <a:ext cx="5915025" cy="1041100"/>
          </a:xfrm>
        </p:spPr>
        <p:txBody>
          <a:bodyPr>
            <a:normAutofit/>
          </a:bodyPr>
          <a:lstStyle/>
          <a:p>
            <a:r>
              <a:rPr lang="en-GB" dirty="0">
                <a:solidFill>
                  <a:srgbClr val="002060"/>
                </a:solidFill>
                <a:latin typeface="Segoe UI Black" panose="020B0A02040204020203" pitchFamily="34" charset="0"/>
                <a:ea typeface="Segoe UI Black" panose="020B0A02040204020203" pitchFamily="34" charset="0"/>
              </a:rPr>
              <a:t>Student Entitlement Statement</a:t>
            </a:r>
          </a:p>
        </p:txBody>
      </p:sp>
      <p:sp>
        <p:nvSpPr>
          <p:cNvPr id="14" name="TextBox 13">
            <a:extLst>
              <a:ext uri="{FF2B5EF4-FFF2-40B4-BE49-F238E27FC236}">
                <a16:creationId xmlns:a16="http://schemas.microsoft.com/office/drawing/2014/main" id="{D5EB7BB3-A804-4D3D-8397-2B45B82901C6}"/>
              </a:ext>
            </a:extLst>
          </p:cNvPr>
          <p:cNvSpPr txBox="1"/>
          <p:nvPr/>
        </p:nvSpPr>
        <p:spPr>
          <a:xfrm>
            <a:off x="300725" y="686541"/>
            <a:ext cx="6256549" cy="8685455"/>
          </a:xfrm>
          <a:prstGeom prst="rect">
            <a:avLst/>
          </a:prstGeom>
          <a:noFill/>
        </p:spPr>
        <p:txBody>
          <a:bodyPr wrap="square" lIns="91440" tIns="45720" rIns="91440" bIns="45720" anchor="t">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CA00C"/>
                </a:solidFill>
                <a:effectLst/>
                <a:uLnTx/>
                <a:uFillTx/>
                <a:latin typeface="Segoe UI Black"/>
                <a:ea typeface="Segoe UI Black"/>
              </a:rPr>
              <a:t>Careers Education, Information, Advice and Guidance (CEIAG)</a:t>
            </a:r>
            <a:r>
              <a:rPr kumimoji="0" lang="en-GB" sz="2000" b="0" i="0" u="none" strike="noStrike" kern="1200" cap="none" spc="0" normalizeH="0" baseline="0" noProof="0" dirty="0">
                <a:ln>
                  <a:noFill/>
                </a:ln>
                <a:solidFill>
                  <a:srgbClr val="DCA00C"/>
                </a:solidFill>
                <a:effectLst/>
                <a:uLnTx/>
                <a:uFillTx/>
                <a:latin typeface="Segoe UI Black"/>
                <a:ea typeface="Segoe UI Black"/>
              </a:rPr>
              <a:t> </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Segoe UI Black" panose="020B0A02040204020203" pitchFamily="34" charset="0"/>
              <a:ea typeface="Segoe UI Black" panose="020B0A02040204020203" pitchFamily="34" charset="0"/>
              <a:cs typeface="+mn-cs"/>
            </a:endParaRPr>
          </a:p>
          <a:p>
            <a:pPr marL="0" marR="0" lvl="0" indent="0" algn="l" defTabSz="457200" rtl="0" eaLnBrk="1" fontAlgn="base"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Figtree Light"/>
              </a:rPr>
              <a:t>As a student at </a:t>
            </a:r>
            <a:r>
              <a:rPr lang="en-GB" sz="1600" dirty="0">
                <a:solidFill>
                  <a:srgbClr val="002060"/>
                </a:solidFill>
                <a:latin typeface="Figtree Light"/>
              </a:rPr>
              <a:t>Anthony</a:t>
            </a:r>
            <a:r>
              <a:rPr kumimoji="0" lang="en-GB" sz="1600" b="0" i="0" u="none" strike="noStrike" kern="1200" cap="none" spc="0" normalizeH="0" baseline="0" noProof="0" dirty="0">
                <a:ln>
                  <a:noFill/>
                </a:ln>
                <a:solidFill>
                  <a:srgbClr val="002060"/>
                </a:solidFill>
                <a:effectLst/>
                <a:uLnTx/>
                <a:uFillTx/>
                <a:latin typeface="Figtree Light"/>
              </a:rPr>
              <a:t> Gell School you have the opportunity to receive the following: – </a:t>
            </a:r>
            <a:endParaRPr kumimoji="0" lang="en-GB" sz="18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ACCESS</a:t>
            </a:r>
            <a:r>
              <a:rPr kumimoji="0" lang="en-GB" sz="1600" b="0" i="0" u="none" strike="noStrike" kern="1200" cap="none" spc="0" normalizeH="0" baseline="0" noProof="0" dirty="0">
                <a:ln>
                  <a:noFill/>
                </a:ln>
                <a:solidFill>
                  <a:srgbClr val="002060"/>
                </a:solidFill>
                <a:effectLst/>
                <a:uLnTx/>
                <a:uFillTx/>
                <a:latin typeface="Figtree Light"/>
              </a:rPr>
              <a:t> to impartial advice and information about all career and progression options available to you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SUPPORT and GUIDANCE </a:t>
            </a:r>
            <a:r>
              <a:rPr kumimoji="0" lang="en-GB" sz="1600" b="0" i="0" u="none" strike="noStrike" kern="1200" cap="none" spc="0" normalizeH="0" baseline="0" noProof="0" dirty="0">
                <a:ln>
                  <a:noFill/>
                </a:ln>
                <a:solidFill>
                  <a:srgbClr val="002060"/>
                </a:solidFill>
                <a:effectLst/>
                <a:uLnTx/>
                <a:uFillTx/>
                <a:latin typeface="Figtree Light"/>
              </a:rPr>
              <a:t>to help you make choices and complete a career plan for the future, at the appropriate time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HELP</a:t>
            </a:r>
            <a:r>
              <a:rPr kumimoji="0" lang="en-GB" sz="1600" b="0" i="0" u="none" strike="noStrike" kern="1200" cap="none" spc="0" normalizeH="0" baseline="0" noProof="0" dirty="0">
                <a:ln>
                  <a:noFill/>
                </a:ln>
                <a:solidFill>
                  <a:srgbClr val="002060"/>
                </a:solidFill>
                <a:effectLst/>
                <a:uLnTx/>
                <a:uFillTx/>
                <a:latin typeface="Figtree Light"/>
              </a:rPr>
              <a:t> to decide what options to pursue at year 9, year 11 and year 13, including information about further learning, training or employment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A PLANNED PROGRAMME </a:t>
            </a:r>
            <a:r>
              <a:rPr kumimoji="0" lang="en-GB" sz="1600" b="0" i="0" u="none" strike="noStrike" kern="1200" cap="none" spc="0" normalizeH="0" baseline="0" noProof="0" dirty="0">
                <a:ln>
                  <a:noFill/>
                </a:ln>
                <a:solidFill>
                  <a:srgbClr val="002060"/>
                </a:solidFill>
                <a:effectLst/>
                <a:uLnTx/>
                <a:uFillTx/>
                <a:latin typeface="Figtree Light"/>
              </a:rPr>
              <a:t>of careers education helping you to develop skills and knowledge to enable you to make choices and the transition into work or learning.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ACCESS</a:t>
            </a:r>
            <a:r>
              <a:rPr kumimoji="0" lang="en-GB" sz="1600" b="0" i="0" u="none" strike="noStrike" kern="1200" cap="none" spc="0" normalizeH="0" baseline="0" noProof="0" dirty="0">
                <a:ln>
                  <a:noFill/>
                </a:ln>
                <a:solidFill>
                  <a:srgbClr val="002060"/>
                </a:solidFill>
                <a:effectLst/>
                <a:uLnTx/>
                <a:uFillTx/>
                <a:latin typeface="Figtree Light"/>
              </a:rPr>
              <a:t> to a range of online (and paper based) resources to help you to plan your next step, including labour market information, higher education and apprenticeship providers and career planning tools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base"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a:rPr>
              <a:t>You will also have the opportunity to: – </a:t>
            </a:r>
            <a:endParaRPr lang="en-GB" sz="18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EXPLORE</a:t>
            </a:r>
            <a:r>
              <a:rPr kumimoji="0" lang="en-GB" sz="1600" b="0" i="0" u="none" strike="noStrike" kern="1200" cap="none" spc="0" normalizeH="0" baseline="0" noProof="0" dirty="0">
                <a:ln>
                  <a:noFill/>
                </a:ln>
                <a:solidFill>
                  <a:srgbClr val="002060"/>
                </a:solidFill>
                <a:effectLst/>
                <a:uLnTx/>
                <a:uFillTx/>
                <a:latin typeface="Figtree Light"/>
              </a:rPr>
              <a:t> the world of work via access to a range of opportunity providers including – employers, voluntary organisations, further and higher education.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a:ea typeface="Segoe UI Black"/>
              </a:rPr>
              <a:t>ATTEND</a:t>
            </a:r>
            <a:r>
              <a:rPr kumimoji="0" lang="en-GB" sz="1600" b="0" i="0" u="none" strike="noStrike" kern="1200" cap="none" spc="0" normalizeH="0" baseline="0" noProof="0" dirty="0">
                <a:ln>
                  <a:noFill/>
                </a:ln>
                <a:solidFill>
                  <a:srgbClr val="002060"/>
                </a:solidFill>
                <a:effectLst/>
                <a:uLnTx/>
                <a:uFillTx/>
                <a:latin typeface="Figtree Light"/>
              </a:rPr>
              <a:t> events giving information on future learning opportunities within further and higher education </a:t>
            </a:r>
            <a:endParaRPr lang="en-GB" sz="1600" b="0" i="0" u="none" strike="noStrike" kern="1200" cap="none" spc="0" normalizeH="0" baseline="0" noProof="0" dirty="0">
              <a:ln>
                <a:noFill/>
              </a:ln>
              <a:solidFill>
                <a:srgbClr val="002060"/>
              </a:solidFill>
              <a:effectLst/>
              <a:uLnTx/>
              <a:uFillTx/>
              <a:latin typeface="Figtree Light"/>
            </a:endParaRPr>
          </a:p>
          <a:p>
            <a:pPr marL="285750" marR="0" lvl="0" indent="-285750" algn="l" defTabSz="457200" rtl="0" eaLnBrk="1" fontAlgn="base" latinLnBrk="0" hangingPunct="1">
              <a:lnSpc>
                <a:spcPct val="12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Segoe UI Black" panose="020B0A02040204020203" pitchFamily="34" charset="0"/>
                <a:ea typeface="Segoe UI Black" panose="020B0A02040204020203" pitchFamily="34" charset="0"/>
                <a:cs typeface="+mn-cs"/>
              </a:rPr>
              <a:t>BE INVOLVED </a:t>
            </a: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in making decisions about things that affect your learning and future career options. </a:t>
            </a:r>
            <a:r>
              <a:rPr kumimoji="0" lang="en-GB" sz="1600" b="0" i="0" u="none" strike="noStrike" kern="1200" cap="none" spc="0" normalizeH="0" baseline="0" noProof="0" dirty="0">
                <a:ln>
                  <a:noFill/>
                </a:ln>
                <a:solidFill>
                  <a:srgbClr val="11284A"/>
                </a:solidFill>
                <a:effectLst/>
                <a:uLnTx/>
                <a:uFillTx/>
                <a:latin typeface="Aptos Display"/>
                <a:ea typeface="+mn-ea"/>
                <a:cs typeface="+mn-cs"/>
              </a:rPr>
              <a:t> </a:t>
            </a:r>
            <a:endParaRPr kumimoji="0" lang="en-GB" sz="1600" b="0" i="0" u="none" strike="noStrike" kern="1200" cap="none" spc="0" normalizeH="0" baseline="0" noProof="0" dirty="0">
              <a:ln>
                <a:noFill/>
              </a:ln>
              <a:solidFill>
                <a:srgbClr val="000000"/>
              </a:solidFill>
              <a:effectLst/>
              <a:uLnTx/>
              <a:uFillTx/>
              <a:latin typeface="Aptos Display"/>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17012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ollage of children in a park&#10;&#10;AI-generated content may be incorrect.">
            <a:extLst>
              <a:ext uri="{FF2B5EF4-FFF2-40B4-BE49-F238E27FC236}">
                <a16:creationId xmlns:a16="http://schemas.microsoft.com/office/drawing/2014/main" id="{F333CFB1-440E-1732-C954-CF7AF3FC4D39}"/>
              </a:ext>
            </a:extLst>
          </p:cNvPr>
          <p:cNvPicPr>
            <a:picLocks noChangeAspect="1"/>
          </p:cNvPicPr>
          <p:nvPr/>
        </p:nvPicPr>
        <p:blipFill>
          <a:blip r:embed="rId2">
            <a:extLst>
              <a:ext uri="{28A0092B-C50C-407E-A947-70E740481C1C}">
                <a14:useLocalDpi xmlns:a14="http://schemas.microsoft.com/office/drawing/2010/main" val="0"/>
              </a:ext>
            </a:extLst>
          </a:blip>
          <a:srcRect l="24658" t="47326"/>
          <a:stretch>
            <a:fillRect/>
          </a:stretch>
        </p:blipFill>
        <p:spPr>
          <a:xfrm>
            <a:off x="1691014" y="4797468"/>
            <a:ext cx="5166986" cy="5108532"/>
          </a:xfrm>
          <a:prstGeom prst="rect">
            <a:avLst/>
          </a:prstGeom>
        </p:spPr>
      </p:pic>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471487" y="899492"/>
            <a:ext cx="5915025" cy="639506"/>
          </a:xfrm>
        </p:spPr>
        <p:txBody>
          <a:bodyPr>
            <a:normAutofit fontScale="90000"/>
          </a:bodyPr>
          <a:lstStyle/>
          <a:p>
            <a:br>
              <a:rPr lang="en-GB" dirty="0">
                <a:solidFill>
                  <a:srgbClr val="002060"/>
                </a:solidFill>
                <a:latin typeface="Segoe UI Black" panose="020B0A02040204020203" pitchFamily="34" charset="0"/>
                <a:ea typeface="Segoe UI Black" panose="020B0A02040204020203" pitchFamily="34" charset="0"/>
              </a:rPr>
            </a:br>
            <a:br>
              <a:rPr lang="en-GB" dirty="0">
                <a:solidFill>
                  <a:srgbClr val="002060"/>
                </a:solidFill>
                <a:latin typeface="Segoe UI Black" panose="020B0A02040204020203" pitchFamily="34" charset="0"/>
                <a:ea typeface="Segoe UI Black" panose="020B0A02040204020203" pitchFamily="34" charset="0"/>
              </a:rPr>
            </a:br>
            <a:r>
              <a:rPr lang="en-GB" dirty="0">
                <a:solidFill>
                  <a:srgbClr val="002060"/>
                </a:solidFill>
                <a:latin typeface="Segoe UI Black" panose="020B0A02040204020203" pitchFamily="34" charset="0"/>
                <a:ea typeface="Segoe UI Black" panose="020B0A02040204020203" pitchFamily="34" charset="0"/>
              </a:rPr>
              <a:t>Our Commitment</a:t>
            </a:r>
          </a:p>
        </p:txBody>
      </p:sp>
      <p:sp>
        <p:nvSpPr>
          <p:cNvPr id="3" name="Content Placeholder 2">
            <a:extLst>
              <a:ext uri="{FF2B5EF4-FFF2-40B4-BE49-F238E27FC236}">
                <a16:creationId xmlns:a16="http://schemas.microsoft.com/office/drawing/2014/main" id="{ADC68EB8-BF9D-4455-9975-07E3063F0B17}"/>
              </a:ext>
            </a:extLst>
          </p:cNvPr>
          <p:cNvSpPr>
            <a:spLocks noGrp="1"/>
          </p:cNvSpPr>
          <p:nvPr>
            <p:ph idx="1"/>
          </p:nvPr>
        </p:nvSpPr>
        <p:spPr>
          <a:xfrm>
            <a:off x="471487" y="1913151"/>
            <a:ext cx="5714159" cy="3407648"/>
          </a:xfrm>
        </p:spPr>
        <p:txBody>
          <a:bodyPr>
            <a:normAutofit/>
          </a:bodyPr>
          <a:lstStyle/>
          <a:p>
            <a:pPr marL="0" indent="0">
              <a:buNone/>
            </a:pPr>
            <a:r>
              <a:rPr lang="en-GB" sz="1800" dirty="0">
                <a:solidFill>
                  <a:srgbClr val="002060"/>
                </a:solidFill>
                <a:latin typeface="Figtree Light" pitchFamily="2" charset="0"/>
              </a:rPr>
              <a:t>At Anthony Gell School, we recognise the crucial role that parents and carers play in supporting their child’s career development and future planning. We are committed to ensuring parents and carers are informed, engaged, and empowered throughout their child’s careers education journey from Year 7 to Year 13 and beyond.</a:t>
            </a:r>
          </a:p>
          <a:p>
            <a:pPr marL="0" indent="0">
              <a:buNone/>
            </a:pPr>
            <a:r>
              <a:rPr lang="en-GB" sz="1800" dirty="0">
                <a:solidFill>
                  <a:srgbClr val="002060"/>
                </a:solidFill>
                <a:latin typeface="Figtree Light" pitchFamily="2" charset="0"/>
              </a:rPr>
              <a:t>Our Careers Programme is fully aligned with the Gatsby Benchmarks, and parent/carer involvement is a key element across all areas.</a:t>
            </a:r>
          </a:p>
        </p:txBody>
      </p:sp>
      <p:pic>
        <p:nvPicPr>
          <p:cNvPr id="10" name="Picture 9">
            <a:extLst>
              <a:ext uri="{FF2B5EF4-FFF2-40B4-BE49-F238E27FC236}">
                <a16:creationId xmlns:a16="http://schemas.microsoft.com/office/drawing/2014/main" id="{2A5A394E-9821-92B0-BB25-7D64D0FCFD00}"/>
              </a:ext>
            </a:extLst>
          </p:cNvPr>
          <p:cNvPicPr>
            <a:picLocks noChangeAspect="1"/>
          </p:cNvPicPr>
          <p:nvPr/>
        </p:nvPicPr>
        <p:blipFill>
          <a:blip r:embed="rId3"/>
          <a:stretch>
            <a:fillRect/>
          </a:stretch>
        </p:blipFill>
        <p:spPr>
          <a:xfrm>
            <a:off x="4534708" y="97396"/>
            <a:ext cx="2283951" cy="639506"/>
          </a:xfrm>
          <a:prstGeom prst="rect">
            <a:avLst/>
          </a:prstGeom>
        </p:spPr>
      </p:pic>
      <p:pic>
        <p:nvPicPr>
          <p:cNvPr id="4" name="Picture 3" descr="A close up of a logo&#10;&#10;Description automatically generated">
            <a:extLst>
              <a:ext uri="{FF2B5EF4-FFF2-40B4-BE49-F238E27FC236}">
                <a16:creationId xmlns:a16="http://schemas.microsoft.com/office/drawing/2014/main" id="{50974956-6C02-C1A6-156B-CA06C75271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86333" cy="1134725"/>
          </a:xfrm>
          <a:prstGeom prst="rect">
            <a:avLst/>
          </a:prstGeom>
          <a:noFill/>
          <a:ln>
            <a:noFill/>
          </a:ln>
        </p:spPr>
      </p:pic>
    </p:spTree>
    <p:extLst>
      <p:ext uri="{BB962C8B-B14F-4D97-AF65-F5344CB8AC3E}">
        <p14:creationId xmlns:p14="http://schemas.microsoft.com/office/powerpoint/2010/main" val="320354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1" y="121863"/>
            <a:ext cx="6858000" cy="639506"/>
          </a:xfrm>
        </p:spPr>
        <p:txBody>
          <a:bodyPr>
            <a:normAutofit fontScale="90000"/>
          </a:bodyPr>
          <a:lstStyle/>
          <a:p>
            <a:r>
              <a:rPr lang="en-GB" dirty="0">
                <a:solidFill>
                  <a:srgbClr val="002060"/>
                </a:solidFill>
                <a:latin typeface="Segoe UI Black" panose="020B0A02040204020203" pitchFamily="34" charset="0"/>
                <a:ea typeface="Segoe UI Black" panose="020B0A02040204020203" pitchFamily="34" charset="0"/>
              </a:rPr>
              <a:t>How We Engage Parents &amp; Carers Across the Gatsby Benchmarks</a:t>
            </a:r>
          </a:p>
        </p:txBody>
      </p:sp>
      <p:graphicFrame>
        <p:nvGraphicFramePr>
          <p:cNvPr id="14" name="Table 13">
            <a:extLst>
              <a:ext uri="{FF2B5EF4-FFF2-40B4-BE49-F238E27FC236}">
                <a16:creationId xmlns:a16="http://schemas.microsoft.com/office/drawing/2014/main" id="{683D0665-0BAA-45E4-B7A3-F6F4A8C31472}"/>
              </a:ext>
            </a:extLst>
          </p:cNvPr>
          <p:cNvGraphicFramePr>
            <a:graphicFrameLocks noGrp="1"/>
          </p:cNvGraphicFramePr>
          <p:nvPr>
            <p:extLst>
              <p:ext uri="{D42A27DB-BD31-4B8C-83A1-F6EECF244321}">
                <p14:modId xmlns:p14="http://schemas.microsoft.com/office/powerpoint/2010/main" val="4187285600"/>
              </p:ext>
            </p:extLst>
          </p:nvPr>
        </p:nvGraphicFramePr>
        <p:xfrm>
          <a:off x="195184" y="926798"/>
          <a:ext cx="6473839" cy="8388619"/>
        </p:xfrm>
        <a:graphic>
          <a:graphicData uri="http://schemas.openxmlformats.org/drawingml/2006/table">
            <a:tbl>
              <a:tblPr firstRow="1" firstCol="1" bandRow="1"/>
              <a:tblGrid>
                <a:gridCol w="2541920">
                  <a:extLst>
                    <a:ext uri="{9D8B030D-6E8A-4147-A177-3AD203B41FA5}">
                      <a16:colId xmlns:a16="http://schemas.microsoft.com/office/drawing/2014/main" val="3934894997"/>
                    </a:ext>
                  </a:extLst>
                </a:gridCol>
                <a:gridCol w="3931919">
                  <a:extLst>
                    <a:ext uri="{9D8B030D-6E8A-4147-A177-3AD203B41FA5}">
                      <a16:colId xmlns:a16="http://schemas.microsoft.com/office/drawing/2014/main" val="2630083672"/>
                    </a:ext>
                  </a:extLst>
                </a:gridCol>
              </a:tblGrid>
              <a:tr h="218514">
                <a:tc>
                  <a:txBody>
                    <a:bodyPr/>
                    <a:lstStyle/>
                    <a:p>
                      <a:pPr>
                        <a:lnSpc>
                          <a:spcPct val="107000"/>
                        </a:lnSpc>
                        <a:spcAft>
                          <a:spcPts val="800"/>
                        </a:spcAft>
                      </a:pPr>
                      <a:r>
                        <a:rPr lang="en-GB" sz="1200" b="1" dirty="0">
                          <a:solidFill>
                            <a:srgbClr val="DCA00C"/>
                          </a:solidFill>
                          <a:effectLst/>
                          <a:latin typeface="Segoe UI Black"/>
                          <a:ea typeface="Segoe UI Black"/>
                          <a:cs typeface="Times New Roman"/>
                        </a:rPr>
                        <a:t>Gatsby Benchmark</a:t>
                      </a:r>
                      <a:endParaRPr lang="en-GB" sz="1200" dirty="0">
                        <a:solidFill>
                          <a:srgbClr val="DCA00C"/>
                        </a:solidFill>
                        <a:effectLst/>
                        <a:latin typeface="Segoe UI Black"/>
                        <a:ea typeface="Segoe UI Black"/>
                        <a:cs typeface="Times New Roman"/>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b="1" dirty="0">
                          <a:solidFill>
                            <a:srgbClr val="DCA00C"/>
                          </a:solidFill>
                          <a:effectLst/>
                          <a:latin typeface="Segoe UI Black"/>
                          <a:ea typeface="Segoe UI Black"/>
                          <a:cs typeface="Times New Roman"/>
                        </a:rPr>
                        <a:t>How We Engage Parents &amp; Carers</a:t>
                      </a:r>
                      <a:endParaRPr lang="en-GB" sz="1200" dirty="0">
                        <a:solidFill>
                          <a:srgbClr val="DCA00C"/>
                        </a:solidFill>
                        <a:effectLst/>
                        <a:latin typeface="Segoe UI Black"/>
                        <a:ea typeface="Segoe UI Black"/>
                        <a:cs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2695137756"/>
                  </a:ext>
                </a:extLst>
              </a:tr>
              <a:tr h="1057143">
                <a:tc>
                  <a:txBody>
                    <a:bodyPr/>
                    <a:lstStyle/>
                    <a:p>
                      <a:pPr>
                        <a:lnSpc>
                          <a:spcPct val="107000"/>
                        </a:lnSpc>
                        <a:spcAft>
                          <a:spcPts val="800"/>
                        </a:spcAft>
                      </a:pPr>
                      <a:r>
                        <a:rPr lang="en-GB" sz="1200" b="1" dirty="0">
                          <a:solidFill>
                            <a:srgbClr val="002060"/>
                          </a:solidFill>
                          <a:effectLst/>
                          <a:latin typeface="Figtree Light" pitchFamily="2" charset="0"/>
                          <a:ea typeface="Calibri" panose="020F0502020204030204" pitchFamily="34" charset="0"/>
                          <a:cs typeface="Times New Roman" panose="02020603050405020304" pitchFamily="18" charset="0"/>
                        </a:rPr>
                        <a:t>1. A Stable Careers Programme</a:t>
                      </a:r>
                      <a:endPar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We publish a clear careers programme on our website and share regular updates via emails, newsletters and school social media accounts. Parents/carers are invited to feedback and contribute to the ongoing development of the programme.</a:t>
                      </a:r>
                    </a:p>
                  </a:txBody>
                  <a:tcPr marL="9525" marR="9525" marT="9525" marB="9525" anchor="ctr">
                    <a:lnL>
                      <a:noFill/>
                    </a:lnL>
                    <a:lnR>
                      <a:noFill/>
                    </a:lnR>
                    <a:lnT>
                      <a:noFill/>
                    </a:lnT>
                    <a:lnB>
                      <a:noFill/>
                    </a:lnB>
                  </a:tcPr>
                </a:tc>
                <a:extLst>
                  <a:ext uri="{0D108BD9-81ED-4DB2-BD59-A6C34878D82A}">
                    <a16:rowId xmlns:a16="http://schemas.microsoft.com/office/drawing/2014/main" val="1681702342"/>
                  </a:ext>
                </a:extLst>
              </a:tr>
              <a:tr h="1057143">
                <a:tc>
                  <a:txBody>
                    <a:bodyPr/>
                    <a:lstStyle/>
                    <a:p>
                      <a:pPr>
                        <a:lnSpc>
                          <a:spcPct val="107000"/>
                        </a:lnSpc>
                        <a:spcAft>
                          <a:spcPts val="800"/>
                        </a:spcAft>
                      </a:pPr>
                      <a:r>
                        <a:rPr lang="en-GB" sz="1200" b="1" dirty="0">
                          <a:solidFill>
                            <a:srgbClr val="002060"/>
                          </a:solidFill>
                          <a:effectLst/>
                          <a:latin typeface="Figtree Light" pitchFamily="2" charset="0"/>
                          <a:ea typeface="Calibri" panose="020F0502020204030204" pitchFamily="34" charset="0"/>
                          <a:cs typeface="Times New Roman" panose="02020603050405020304" pitchFamily="18" charset="0"/>
                        </a:rPr>
                        <a:t>2. Learning from Career &amp; Labour Market Information</a:t>
                      </a:r>
                      <a:endPar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We provide parents/carers with access to up-to-date labour market information (LMI), including local job growth areas, future skills needs, and career pathways via school bulletins, events, and online tools.</a:t>
                      </a:r>
                    </a:p>
                  </a:txBody>
                  <a:tcPr marL="9525" marR="9525" marT="9525" marB="9525" anchor="ctr">
                    <a:lnL>
                      <a:noFill/>
                    </a:lnL>
                    <a:lnR>
                      <a:noFill/>
                    </a:lnR>
                    <a:lnT>
                      <a:noFill/>
                    </a:lnT>
                    <a:lnB>
                      <a:noFill/>
                    </a:lnB>
                  </a:tcPr>
                </a:tc>
                <a:extLst>
                  <a:ext uri="{0D108BD9-81ED-4DB2-BD59-A6C34878D82A}">
                    <a16:rowId xmlns:a16="http://schemas.microsoft.com/office/drawing/2014/main" val="4245462978"/>
                  </a:ext>
                </a:extLst>
              </a:tr>
              <a:tr h="848303">
                <a:tc>
                  <a:txBody>
                    <a:bodyPr/>
                    <a:lstStyle/>
                    <a:p>
                      <a:pPr>
                        <a:lnSpc>
                          <a:spcPct val="107000"/>
                        </a:lnSpc>
                        <a:spcAft>
                          <a:spcPts val="800"/>
                        </a:spcAft>
                      </a:pPr>
                      <a:r>
                        <a:rPr lang="en-GB" sz="1200" b="1" dirty="0">
                          <a:solidFill>
                            <a:srgbClr val="002060"/>
                          </a:solidFill>
                          <a:effectLst/>
                          <a:latin typeface="Figtree Light"/>
                          <a:ea typeface="Calibri"/>
                          <a:cs typeface="Times New Roman"/>
                        </a:rPr>
                        <a:t>3. Addressing the Needs of Each Pupil</a:t>
                      </a:r>
                      <a:endParaRPr lang="en-GB" sz="1200" dirty="0">
                        <a:solidFill>
                          <a:srgbClr val="002060"/>
                        </a:solidFill>
                        <a:effectLst/>
                        <a:latin typeface="Figtree Light"/>
                        <a:ea typeface="Calibri"/>
                        <a:cs typeface="Times New Roman"/>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We communicate personalised career planning activities and post-16 options, and we support parents/carers to understand SEND pathways, EHCP transitions, and individual guidance plans.</a:t>
                      </a:r>
                    </a:p>
                  </a:txBody>
                  <a:tcPr marL="9525" marR="9525" marT="9525" marB="9525" anchor="ctr">
                    <a:lnL>
                      <a:noFill/>
                    </a:lnL>
                    <a:lnR>
                      <a:noFill/>
                    </a:lnR>
                    <a:lnT>
                      <a:noFill/>
                    </a:lnT>
                    <a:lnB>
                      <a:noFill/>
                    </a:lnB>
                  </a:tcPr>
                </a:tc>
                <a:extLst>
                  <a:ext uri="{0D108BD9-81ED-4DB2-BD59-A6C34878D82A}">
                    <a16:rowId xmlns:a16="http://schemas.microsoft.com/office/drawing/2014/main" val="1546639568"/>
                  </a:ext>
                </a:extLst>
              </a:tr>
              <a:tr h="848303">
                <a:tc>
                  <a:txBody>
                    <a:bodyPr/>
                    <a:lstStyle/>
                    <a:p>
                      <a:pPr>
                        <a:lnSpc>
                          <a:spcPct val="107000"/>
                        </a:lnSpc>
                        <a:spcAft>
                          <a:spcPts val="800"/>
                        </a:spcAft>
                      </a:pPr>
                      <a:r>
                        <a:rPr lang="en-GB" sz="1200" b="1" dirty="0">
                          <a:solidFill>
                            <a:srgbClr val="002060"/>
                          </a:solidFill>
                          <a:effectLst/>
                          <a:latin typeface="Figtree Light"/>
                          <a:ea typeface="Calibri"/>
                          <a:cs typeface="Times New Roman"/>
                        </a:rPr>
                        <a:t>4. Linking Curriculum Learning to Careers</a:t>
                      </a:r>
                      <a:endParaRPr lang="en-GB" sz="1200" dirty="0">
                        <a:solidFill>
                          <a:srgbClr val="002060"/>
                        </a:solidFill>
                        <a:effectLst/>
                        <a:latin typeface="Figtree Light"/>
                        <a:ea typeface="Calibri"/>
                        <a:cs typeface="Times New Roman"/>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Subject teachers regularly highlight how their subjects relate to real-world careers. We include this information in curriculum events and parents’ evenings.</a:t>
                      </a:r>
                    </a:p>
                  </a:txBody>
                  <a:tcPr marL="9525" marR="9525" marT="9525" marB="9525" anchor="ctr">
                    <a:lnL>
                      <a:noFill/>
                    </a:lnL>
                    <a:lnR>
                      <a:noFill/>
                    </a:lnR>
                    <a:lnT>
                      <a:noFill/>
                    </a:lnT>
                    <a:lnB>
                      <a:noFill/>
                    </a:lnB>
                  </a:tcPr>
                </a:tc>
                <a:extLst>
                  <a:ext uri="{0D108BD9-81ED-4DB2-BD59-A6C34878D82A}">
                    <a16:rowId xmlns:a16="http://schemas.microsoft.com/office/drawing/2014/main" val="2994764005"/>
                  </a:ext>
                </a:extLst>
              </a:tr>
              <a:tr h="848303">
                <a:tc>
                  <a:txBody>
                    <a:bodyPr/>
                    <a:lstStyle/>
                    <a:p>
                      <a:pPr>
                        <a:lnSpc>
                          <a:spcPct val="107000"/>
                        </a:lnSpc>
                        <a:spcAft>
                          <a:spcPts val="800"/>
                        </a:spcAft>
                      </a:pPr>
                      <a:r>
                        <a:rPr lang="en-GB" sz="1200" b="1" dirty="0">
                          <a:solidFill>
                            <a:srgbClr val="002060"/>
                          </a:solidFill>
                          <a:effectLst/>
                          <a:latin typeface="Figtree Light"/>
                          <a:ea typeface="Calibri"/>
                          <a:cs typeface="Times New Roman"/>
                        </a:rPr>
                        <a:t>5. Encounters with Employers and Employees</a:t>
                      </a:r>
                      <a:endParaRPr lang="en-GB" sz="1200" dirty="0">
                        <a:solidFill>
                          <a:srgbClr val="002060"/>
                        </a:solidFill>
                        <a:effectLst/>
                        <a:latin typeface="Figtree Light"/>
                        <a:ea typeface="Calibri"/>
                        <a:cs typeface="Times New Roman"/>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Parents/carers are invited to careers events and employer talks. We also welcome parent volunteers from a range of sectors to share their career journeys with students.</a:t>
                      </a:r>
                    </a:p>
                  </a:txBody>
                  <a:tcPr marL="9525" marR="9525" marT="9525" marB="9525" anchor="ctr">
                    <a:lnL>
                      <a:noFill/>
                    </a:lnL>
                    <a:lnR>
                      <a:noFill/>
                    </a:lnR>
                    <a:lnT>
                      <a:noFill/>
                    </a:lnT>
                    <a:lnB>
                      <a:noFill/>
                    </a:lnB>
                  </a:tcPr>
                </a:tc>
                <a:extLst>
                  <a:ext uri="{0D108BD9-81ED-4DB2-BD59-A6C34878D82A}">
                    <a16:rowId xmlns:a16="http://schemas.microsoft.com/office/drawing/2014/main" val="2627746900"/>
                  </a:ext>
                </a:extLst>
              </a:tr>
              <a:tr h="1057143">
                <a:tc>
                  <a:txBody>
                    <a:bodyPr/>
                    <a:lstStyle/>
                    <a:p>
                      <a:pPr>
                        <a:lnSpc>
                          <a:spcPct val="107000"/>
                        </a:lnSpc>
                        <a:spcAft>
                          <a:spcPts val="800"/>
                        </a:spcAft>
                      </a:pPr>
                      <a:r>
                        <a:rPr lang="en-GB" sz="1200" b="1" dirty="0">
                          <a:solidFill>
                            <a:srgbClr val="002060"/>
                          </a:solidFill>
                          <a:effectLst/>
                          <a:latin typeface="Figtree Light"/>
                          <a:ea typeface="Calibri"/>
                          <a:cs typeface="Times New Roman"/>
                        </a:rPr>
                        <a:t>6. Experiences of Workplaces</a:t>
                      </a:r>
                      <a:endParaRPr lang="en-GB" sz="1200" dirty="0">
                        <a:solidFill>
                          <a:srgbClr val="002060"/>
                        </a:solidFill>
                        <a:effectLst/>
                        <a:latin typeface="Figtree Light"/>
                        <a:ea typeface="Calibri"/>
                        <a:cs typeface="Times New Roman"/>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Parents/carers are invited to support their child to make a choice around their y9 employability trip. We also welcome parents to come into school and have a two-way conversation with students about their place of work. Additionally,  parents of Y12 students receive preparatory materials and post-placement reflection guidance.</a:t>
                      </a:r>
                    </a:p>
                  </a:txBody>
                  <a:tcPr marL="9525" marR="9525" marT="9525" marB="9525" anchor="ctr">
                    <a:lnL>
                      <a:noFill/>
                    </a:lnL>
                    <a:lnR>
                      <a:noFill/>
                    </a:lnR>
                    <a:lnT>
                      <a:noFill/>
                    </a:lnT>
                    <a:lnB>
                      <a:noFill/>
                    </a:lnB>
                  </a:tcPr>
                </a:tc>
                <a:extLst>
                  <a:ext uri="{0D108BD9-81ED-4DB2-BD59-A6C34878D82A}">
                    <a16:rowId xmlns:a16="http://schemas.microsoft.com/office/drawing/2014/main" val="1062699343"/>
                  </a:ext>
                </a:extLst>
              </a:tr>
              <a:tr h="1057143">
                <a:tc>
                  <a:txBody>
                    <a:bodyPr/>
                    <a:lstStyle/>
                    <a:p>
                      <a:pPr>
                        <a:lnSpc>
                          <a:spcPct val="107000"/>
                        </a:lnSpc>
                        <a:spcAft>
                          <a:spcPts val="800"/>
                        </a:spcAft>
                      </a:pPr>
                      <a:r>
                        <a:rPr lang="en-GB" sz="1200" b="1" dirty="0">
                          <a:solidFill>
                            <a:srgbClr val="002060"/>
                          </a:solidFill>
                          <a:effectLst/>
                          <a:latin typeface="Figtree Light"/>
                          <a:ea typeface="Calibri"/>
                          <a:cs typeface="Times New Roman"/>
                        </a:rPr>
                        <a:t>7. Encounters with Further and Higher Education</a:t>
                      </a:r>
                      <a:endParaRPr lang="en-GB" sz="1200" dirty="0">
                        <a:solidFill>
                          <a:srgbClr val="002060"/>
                        </a:solidFill>
                        <a:effectLst/>
                        <a:latin typeface="Figtree Light"/>
                        <a:ea typeface="Calibri"/>
                        <a:cs typeface="Times New Roman"/>
                      </a:endParaRPr>
                    </a:p>
                  </a:txBody>
                  <a:tcPr marL="9525" marR="9525" marT="9525" marB="9525" anchor="ctr">
                    <a:lnL>
                      <a:noFill/>
                    </a:lnL>
                    <a:lnR>
                      <a:noFill/>
                    </a:lnR>
                    <a:lnT>
                      <a:noFill/>
                    </a:lnT>
                    <a:lnB>
                      <a:noFill/>
                    </a:lnB>
                  </a:tcPr>
                </a:tc>
                <a:tc>
                  <a:txBody>
                    <a:bodyPr/>
                    <a:lstStyle/>
                    <a:p>
                      <a:pPr>
                        <a:lnSpc>
                          <a:spcPct val="100000"/>
                        </a:lnSpc>
                        <a:spcAft>
                          <a:spcPts val="800"/>
                        </a:spcAft>
                      </a:pPr>
                      <a:endPar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We share information of local Post-16 Open Evenings where parents/carers can meet representatives from local colleges, other schools, universities, and apprenticeship providers. Information is also shared digitally for accessibility.</a:t>
                      </a:r>
                    </a:p>
                  </a:txBody>
                  <a:tcPr marL="9525" marR="9525" marT="9525" marB="9525" anchor="ctr">
                    <a:lnL>
                      <a:noFill/>
                    </a:lnL>
                    <a:lnR>
                      <a:noFill/>
                    </a:lnR>
                    <a:lnT>
                      <a:noFill/>
                    </a:lnT>
                    <a:lnB>
                      <a:noFill/>
                    </a:lnB>
                  </a:tcPr>
                </a:tc>
                <a:extLst>
                  <a:ext uri="{0D108BD9-81ED-4DB2-BD59-A6C34878D82A}">
                    <a16:rowId xmlns:a16="http://schemas.microsoft.com/office/drawing/2014/main" val="2893294505"/>
                  </a:ext>
                </a:extLst>
              </a:tr>
              <a:tr h="1057143">
                <a:tc>
                  <a:txBody>
                    <a:bodyPr/>
                    <a:lstStyle/>
                    <a:p>
                      <a:pPr>
                        <a:lnSpc>
                          <a:spcPct val="107000"/>
                        </a:lnSpc>
                        <a:spcAft>
                          <a:spcPts val="800"/>
                        </a:spcAft>
                      </a:pPr>
                      <a:r>
                        <a:rPr lang="en-GB" sz="1200" b="1" dirty="0">
                          <a:solidFill>
                            <a:srgbClr val="002060"/>
                          </a:solidFill>
                          <a:effectLst/>
                          <a:latin typeface="Figtree Light" pitchFamily="2" charset="0"/>
                          <a:ea typeface="Calibri" panose="020F0502020204030204" pitchFamily="34" charset="0"/>
                          <a:cs typeface="Times New Roman" panose="02020603050405020304" pitchFamily="18" charset="0"/>
                        </a:rPr>
                        <a:t>8. Personal Guidance</a:t>
                      </a:r>
                      <a:endPar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800"/>
                        </a:spcAft>
                      </a:pPr>
                      <a:r>
                        <a:rPr lang="en-GB" sz="1200" dirty="0">
                          <a:solidFill>
                            <a:srgbClr val="002060"/>
                          </a:solidFill>
                          <a:effectLst/>
                          <a:latin typeface="Figtree Light" pitchFamily="2" charset="0"/>
                          <a:ea typeface="Calibri" panose="020F0502020204030204" pitchFamily="34" charset="0"/>
                          <a:cs typeface="Times New Roman" panose="02020603050405020304" pitchFamily="18" charset="0"/>
                        </a:rPr>
                        <a:t>All students receive at least one personal guidance interview with a Level 6 qualified Careers Adviser. Parents/carers are encouraged to follow up on these discussions and receive support in understanding post-16 routes.</a:t>
                      </a:r>
                    </a:p>
                  </a:txBody>
                  <a:tcPr marL="9525" marR="9525" marT="9525" marB="9525" anchor="ctr">
                    <a:lnL>
                      <a:noFill/>
                    </a:lnL>
                    <a:lnR>
                      <a:noFill/>
                    </a:lnR>
                    <a:lnT>
                      <a:noFill/>
                    </a:lnT>
                    <a:lnB>
                      <a:noFill/>
                    </a:lnB>
                  </a:tcPr>
                </a:tc>
                <a:extLst>
                  <a:ext uri="{0D108BD9-81ED-4DB2-BD59-A6C34878D82A}">
                    <a16:rowId xmlns:a16="http://schemas.microsoft.com/office/drawing/2014/main" val="3981417519"/>
                  </a:ext>
                </a:extLst>
              </a:tr>
            </a:tbl>
          </a:graphicData>
        </a:graphic>
      </p:graphicFrame>
    </p:spTree>
    <p:extLst>
      <p:ext uri="{BB962C8B-B14F-4D97-AF65-F5344CB8AC3E}">
        <p14:creationId xmlns:p14="http://schemas.microsoft.com/office/powerpoint/2010/main" val="287721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53ECB3-24F8-4C1A-0A1E-BC40D2F529A9}"/>
              </a:ext>
            </a:extLst>
          </p:cNvPr>
          <p:cNvPicPr>
            <a:picLocks noChangeAspect="1"/>
          </p:cNvPicPr>
          <p:nvPr/>
        </p:nvPicPr>
        <p:blipFill>
          <a:blip r:embed="rId2">
            <a:extLst>
              <a:ext uri="{28A0092B-C50C-407E-A947-70E740481C1C}">
                <a14:useLocalDpi xmlns:a14="http://schemas.microsoft.com/office/drawing/2010/main" val="0"/>
              </a:ext>
            </a:extLst>
          </a:blip>
          <a:srcRect l="27748" t="66520"/>
          <a:stretch>
            <a:fillRect/>
          </a:stretch>
        </p:blipFill>
        <p:spPr>
          <a:xfrm>
            <a:off x="2025414" y="6739003"/>
            <a:ext cx="4832586" cy="3166997"/>
          </a:xfrm>
          <a:prstGeom prst="rect">
            <a:avLst/>
          </a:prstGeom>
        </p:spPr>
      </p:pic>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522962" y="468733"/>
            <a:ext cx="6858000" cy="639506"/>
          </a:xfrm>
        </p:spPr>
        <p:txBody>
          <a:bodyPr>
            <a:normAutofit/>
          </a:bodyPr>
          <a:lstStyle/>
          <a:p>
            <a:r>
              <a:rPr lang="en-GB" dirty="0">
                <a:solidFill>
                  <a:srgbClr val="002060"/>
                </a:solidFill>
                <a:latin typeface="Segoe UI Black" panose="020B0A02040204020203" pitchFamily="34" charset="0"/>
                <a:ea typeface="Segoe UI Black" panose="020B0A02040204020203" pitchFamily="34" charset="0"/>
              </a:rPr>
              <a:t>Annual Engagement Opportunities</a:t>
            </a:r>
          </a:p>
        </p:txBody>
      </p:sp>
      <p:sp>
        <p:nvSpPr>
          <p:cNvPr id="11" name="TextBox 10">
            <a:extLst>
              <a:ext uri="{FF2B5EF4-FFF2-40B4-BE49-F238E27FC236}">
                <a16:creationId xmlns:a16="http://schemas.microsoft.com/office/drawing/2014/main" id="{918D0BA7-4D3A-49A0-AAB5-861FCA995B78}"/>
              </a:ext>
            </a:extLst>
          </p:cNvPr>
          <p:cNvSpPr txBox="1"/>
          <p:nvPr/>
        </p:nvSpPr>
        <p:spPr>
          <a:xfrm>
            <a:off x="522962" y="1494999"/>
            <a:ext cx="5700392" cy="477053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There are numerous opportunities throughout the school year where parents and carers will be offered the chance to engage with Careers education, information, advice and guidance. Please see below for a selection of events that we typically offer.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Curriculum Information Evening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2060"/>
                </a:solidFill>
                <a:latin typeface="Figtree Light" pitchFamily="2" charset="0"/>
              </a:rPr>
              <a:t>Bi-Annual Careers Fair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Careers Newsletters and Social Media Posts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Online Careers Resources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Record </a:t>
            </a:r>
            <a:r>
              <a:rPr lang="en-GB" sz="1600" dirty="0">
                <a:solidFill>
                  <a:srgbClr val="002060"/>
                </a:solidFill>
                <a:latin typeface="Figtree Light" pitchFamily="2" charset="0"/>
              </a:rPr>
              <a:t>of Child’s Careers Interview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Bespoke Support for Parents and Students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Figtree Light" pitchFamily="2" charset="0"/>
                <a:ea typeface="+mn-ea"/>
                <a:cs typeface="+mn-cs"/>
              </a:rPr>
              <a:t>As a school we are continually striving to strengthen  and develop our CEIAG provision, and as such further opportunities to engage and support parents/carers may arise. These opportunities will be communicated to parents/carers in a timely manner, ensuring all who wish to take part have the chance to do so.</a:t>
            </a:r>
          </a:p>
        </p:txBody>
      </p:sp>
    </p:spTree>
    <p:extLst>
      <p:ext uri="{BB962C8B-B14F-4D97-AF65-F5344CB8AC3E}">
        <p14:creationId xmlns:p14="http://schemas.microsoft.com/office/powerpoint/2010/main" val="232339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23B134-26FF-3993-13D3-F54E67A2933E}"/>
              </a:ext>
            </a:extLst>
          </p:cNvPr>
          <p:cNvPicPr>
            <a:picLocks noChangeAspect="1"/>
          </p:cNvPicPr>
          <p:nvPr/>
        </p:nvPicPr>
        <p:blipFill>
          <a:blip r:embed="rId2">
            <a:extLst>
              <a:ext uri="{28A0092B-C50C-407E-A947-70E740481C1C}">
                <a14:useLocalDpi xmlns:a14="http://schemas.microsoft.com/office/drawing/2010/main" val="0"/>
              </a:ext>
            </a:extLst>
          </a:blip>
          <a:srcRect t="60924" r="16616"/>
          <a:stretch>
            <a:fillRect/>
          </a:stretch>
        </p:blipFill>
        <p:spPr>
          <a:xfrm>
            <a:off x="0" y="5361141"/>
            <a:ext cx="6858000" cy="4544860"/>
          </a:xfrm>
          <a:prstGeom prst="rect">
            <a:avLst/>
          </a:prstGeom>
        </p:spPr>
      </p:pic>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992252" y="146505"/>
            <a:ext cx="5700392" cy="639506"/>
          </a:xfrm>
        </p:spPr>
        <p:txBody>
          <a:bodyPr>
            <a:normAutofit fontScale="90000"/>
          </a:bodyPr>
          <a:lstStyle/>
          <a:p>
            <a:r>
              <a:rPr lang="en-GB" dirty="0">
                <a:solidFill>
                  <a:srgbClr val="002060"/>
                </a:solidFill>
                <a:latin typeface="Segoe UI Black" panose="020B0A02040204020203" pitchFamily="34" charset="0"/>
                <a:ea typeface="Segoe UI Black" panose="020B0A02040204020203" pitchFamily="34" charset="0"/>
              </a:rPr>
              <a:t>Supporting Parents to Support Their Children</a:t>
            </a:r>
          </a:p>
        </p:txBody>
      </p:sp>
      <p:sp>
        <p:nvSpPr>
          <p:cNvPr id="11" name="TextBox 10">
            <a:extLst>
              <a:ext uri="{FF2B5EF4-FFF2-40B4-BE49-F238E27FC236}">
                <a16:creationId xmlns:a16="http://schemas.microsoft.com/office/drawing/2014/main" id="{918D0BA7-4D3A-49A0-AAB5-861FCA995B78}"/>
              </a:ext>
            </a:extLst>
          </p:cNvPr>
          <p:cNvSpPr txBox="1"/>
          <p:nvPr/>
        </p:nvSpPr>
        <p:spPr>
          <a:xfrm>
            <a:off x="992252" y="1585525"/>
            <a:ext cx="4871979"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We aim to ensure all parents/carers: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Understand post-16 and post-18 options (A-levels, T Levels, BTECs, apprenticeships, </a:t>
            </a:r>
            <a:r>
              <a:rPr lang="en-GB" dirty="0" err="1">
                <a:solidFill>
                  <a:srgbClr val="002060"/>
                </a:solidFill>
                <a:latin typeface="Figtree Light" pitchFamily="2" charset="0"/>
              </a:rPr>
              <a:t>i</a:t>
            </a:r>
            <a:r>
              <a:rPr kumimoji="0" lang="en-GB" sz="1800" b="0" i="0" u="none" strike="noStrike" kern="1200" cap="none" spc="0" normalizeH="0" baseline="0" noProof="0" dirty="0" err="1">
                <a:ln>
                  <a:noFill/>
                </a:ln>
                <a:solidFill>
                  <a:srgbClr val="002060"/>
                </a:solidFill>
                <a:effectLst/>
                <a:uLnTx/>
                <a:uFillTx/>
                <a:latin typeface="Figtree Light" pitchFamily="2" charset="0"/>
                <a:ea typeface="+mn-ea"/>
                <a:cs typeface="+mn-cs"/>
              </a:rPr>
              <a:t>ndependent</a:t>
            </a: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 training providers, vocational courses)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Can access careers tools and digital platforms used by their children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Know where to access help for SEND-specific careers support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Feel confident discussing career ideas, decisions, and transitions with their child</a:t>
            </a:r>
          </a:p>
        </p:txBody>
      </p:sp>
    </p:spTree>
    <p:extLst>
      <p:ext uri="{BB962C8B-B14F-4D97-AF65-F5344CB8AC3E}">
        <p14:creationId xmlns:p14="http://schemas.microsoft.com/office/powerpoint/2010/main" val="128526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434874" y="205854"/>
            <a:ext cx="5700392" cy="639506"/>
          </a:xfrm>
        </p:spPr>
        <p:txBody>
          <a:bodyPr>
            <a:normAutofit/>
          </a:bodyPr>
          <a:lstStyle/>
          <a:p>
            <a:r>
              <a:rPr lang="en-GB" dirty="0">
                <a:solidFill>
                  <a:srgbClr val="002060"/>
                </a:solidFill>
                <a:latin typeface="Segoe UI Black" panose="020B0A02040204020203" pitchFamily="34" charset="0"/>
                <a:ea typeface="Segoe UI Black" panose="020B0A02040204020203" pitchFamily="34" charset="0"/>
              </a:rPr>
              <a:t>Further Information and Guidance</a:t>
            </a:r>
          </a:p>
        </p:txBody>
      </p:sp>
      <p:sp>
        <p:nvSpPr>
          <p:cNvPr id="11" name="TextBox 10">
            <a:extLst>
              <a:ext uri="{FF2B5EF4-FFF2-40B4-BE49-F238E27FC236}">
                <a16:creationId xmlns:a16="http://schemas.microsoft.com/office/drawing/2014/main" id="{918D0BA7-4D3A-49A0-AAB5-861FCA995B78}"/>
              </a:ext>
            </a:extLst>
          </p:cNvPr>
          <p:cNvSpPr txBox="1"/>
          <p:nvPr/>
        </p:nvSpPr>
        <p:spPr>
          <a:xfrm>
            <a:off x="890195" y="1295727"/>
            <a:ext cx="526063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Please see below for resources and links that can offer you further information on careers guidance and future pathways:</a:t>
            </a:r>
          </a:p>
        </p:txBody>
      </p:sp>
      <p:pic>
        <p:nvPicPr>
          <p:cNvPr id="2056" name="Picture 8" descr="Gatsby campaign to support parents with ...">
            <a:hlinkClick r:id="rId2"/>
            <a:extLst>
              <a:ext uri="{FF2B5EF4-FFF2-40B4-BE49-F238E27FC236}">
                <a16:creationId xmlns:a16="http://schemas.microsoft.com/office/drawing/2014/main" id="{DA95A080-4A6A-4823-9159-4F728F6AD6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874" y="2478772"/>
            <a:ext cx="910641" cy="664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4"/>
            <a:extLst>
              <a:ext uri="{FF2B5EF4-FFF2-40B4-BE49-F238E27FC236}">
                <a16:creationId xmlns:a16="http://schemas.microsoft.com/office/drawing/2014/main" id="{599E26D6-82F6-45BD-AF2C-267705BD769C}"/>
              </a:ext>
            </a:extLst>
          </p:cNvPr>
          <p:cNvPicPr>
            <a:picLocks noChangeAspect="1"/>
          </p:cNvPicPr>
          <p:nvPr/>
        </p:nvPicPr>
        <p:blipFill>
          <a:blip r:embed="rId5"/>
          <a:stretch>
            <a:fillRect/>
          </a:stretch>
        </p:blipFill>
        <p:spPr>
          <a:xfrm>
            <a:off x="515763" y="3724771"/>
            <a:ext cx="910641" cy="334855"/>
          </a:xfrm>
          <a:prstGeom prst="rect">
            <a:avLst/>
          </a:prstGeom>
        </p:spPr>
      </p:pic>
      <p:sp>
        <p:nvSpPr>
          <p:cNvPr id="22" name="TextBox 21">
            <a:hlinkClick r:id="rId2"/>
            <a:extLst>
              <a:ext uri="{FF2B5EF4-FFF2-40B4-BE49-F238E27FC236}">
                <a16:creationId xmlns:a16="http://schemas.microsoft.com/office/drawing/2014/main" id="{55B700B0-C625-4CD8-BDC5-DAC16C1C9E75}"/>
              </a:ext>
            </a:extLst>
          </p:cNvPr>
          <p:cNvSpPr txBox="1"/>
          <p:nvPr/>
        </p:nvSpPr>
        <p:spPr>
          <a:xfrm>
            <a:off x="1421212" y="2352234"/>
            <a:ext cx="462408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Black" pitchFamily="2" charset="0"/>
                <a:ea typeface="+mn-ea"/>
                <a:cs typeface="+mn-cs"/>
              </a:rPr>
              <a:t>TalkingFutures.org.uk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Talking Futures will help you have informed and constructive career conversations with your child about their academic and professional future.</a:t>
            </a:r>
          </a:p>
        </p:txBody>
      </p:sp>
      <p:sp>
        <p:nvSpPr>
          <p:cNvPr id="23" name="TextBox 22">
            <a:hlinkClick r:id="rId4"/>
            <a:extLst>
              <a:ext uri="{FF2B5EF4-FFF2-40B4-BE49-F238E27FC236}">
                <a16:creationId xmlns:a16="http://schemas.microsoft.com/office/drawing/2014/main" id="{D2E81075-EA1E-46DC-8735-22833562B08E}"/>
              </a:ext>
            </a:extLst>
          </p:cNvPr>
          <p:cNvSpPr txBox="1"/>
          <p:nvPr/>
        </p:nvSpPr>
        <p:spPr>
          <a:xfrm>
            <a:off x="1421212" y="3384368"/>
            <a:ext cx="462408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Black" pitchFamily="2" charset="0"/>
                <a:ea typeface="+mn-ea"/>
                <a:cs typeface="+mn-cs"/>
              </a:rPr>
              <a:t>Successatschool.org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Career advice for schools and students aged 13-19. Search jobs, advice &amp; find out about employers, work experience, courses, career choices and apprenticeships</a:t>
            </a:r>
          </a:p>
        </p:txBody>
      </p:sp>
      <p:sp>
        <p:nvSpPr>
          <p:cNvPr id="24" name="TextBox 23">
            <a:hlinkClick r:id="rId6"/>
            <a:extLst>
              <a:ext uri="{FF2B5EF4-FFF2-40B4-BE49-F238E27FC236}">
                <a16:creationId xmlns:a16="http://schemas.microsoft.com/office/drawing/2014/main" id="{0007523D-1E44-43AF-B2A0-189A70652478}"/>
              </a:ext>
            </a:extLst>
          </p:cNvPr>
          <p:cNvSpPr txBox="1"/>
          <p:nvPr/>
        </p:nvSpPr>
        <p:spPr>
          <a:xfrm>
            <a:off x="1421212" y="4392501"/>
            <a:ext cx="462408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Black" pitchFamily="2" charset="0"/>
                <a:ea typeface="+mn-ea"/>
                <a:cs typeface="+mn-cs"/>
              </a:rPr>
              <a:t>Apprenticeshipguide.co.uk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With over 600 apprenticeships on offer, use this site as a tool to discover your perfect role by searching through the 18 different industry sectors</a:t>
            </a:r>
          </a:p>
        </p:txBody>
      </p:sp>
      <p:pic>
        <p:nvPicPr>
          <p:cNvPr id="21" name="Picture 20">
            <a:hlinkClick r:id="rId6"/>
            <a:extLst>
              <a:ext uri="{FF2B5EF4-FFF2-40B4-BE49-F238E27FC236}">
                <a16:creationId xmlns:a16="http://schemas.microsoft.com/office/drawing/2014/main" id="{2967CF41-3142-4BA1-B905-94D2C007E6C5}"/>
              </a:ext>
            </a:extLst>
          </p:cNvPr>
          <p:cNvPicPr>
            <a:picLocks noChangeAspect="1"/>
          </p:cNvPicPr>
          <p:nvPr/>
        </p:nvPicPr>
        <p:blipFill>
          <a:blip r:embed="rId7"/>
          <a:stretch>
            <a:fillRect/>
          </a:stretch>
        </p:blipFill>
        <p:spPr>
          <a:xfrm>
            <a:off x="586822" y="4506806"/>
            <a:ext cx="734932" cy="734932"/>
          </a:xfrm>
          <a:prstGeom prst="rect">
            <a:avLst/>
          </a:prstGeom>
        </p:spPr>
      </p:pic>
      <p:sp>
        <p:nvSpPr>
          <p:cNvPr id="26" name="TextBox 25">
            <a:hlinkClick r:id="rId8"/>
            <a:extLst>
              <a:ext uri="{FF2B5EF4-FFF2-40B4-BE49-F238E27FC236}">
                <a16:creationId xmlns:a16="http://schemas.microsoft.com/office/drawing/2014/main" id="{849E80FC-2441-4C70-80A9-1E181B527070}"/>
              </a:ext>
            </a:extLst>
          </p:cNvPr>
          <p:cNvSpPr txBox="1"/>
          <p:nvPr/>
        </p:nvSpPr>
        <p:spPr>
          <a:xfrm>
            <a:off x="1421212" y="5424635"/>
            <a:ext cx="462408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Black" pitchFamily="2" charset="0"/>
                <a:ea typeface="+mn-ea"/>
                <a:cs typeface="+mn-cs"/>
              </a:rPr>
              <a:t>Nationalcareers.service.gov.uk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We provide careers information, advice and guidance. We can help you make decisions at all stages in your career.</a:t>
            </a:r>
          </a:p>
        </p:txBody>
      </p:sp>
      <p:pic>
        <p:nvPicPr>
          <p:cNvPr id="25" name="Picture 24">
            <a:hlinkClick r:id="rId8"/>
            <a:extLst>
              <a:ext uri="{FF2B5EF4-FFF2-40B4-BE49-F238E27FC236}">
                <a16:creationId xmlns:a16="http://schemas.microsoft.com/office/drawing/2014/main" id="{DA91FB1C-EE39-4FCD-B62E-A30FDFABDB18}"/>
              </a:ext>
            </a:extLst>
          </p:cNvPr>
          <p:cNvPicPr>
            <a:picLocks noChangeAspect="1"/>
          </p:cNvPicPr>
          <p:nvPr/>
        </p:nvPicPr>
        <p:blipFill>
          <a:blip r:embed="rId9"/>
          <a:stretch>
            <a:fillRect/>
          </a:stretch>
        </p:blipFill>
        <p:spPr>
          <a:xfrm>
            <a:off x="515763" y="5566500"/>
            <a:ext cx="805514" cy="805514"/>
          </a:xfrm>
          <a:prstGeom prst="rect">
            <a:avLst/>
          </a:prstGeom>
        </p:spPr>
      </p:pic>
      <p:sp>
        <p:nvSpPr>
          <p:cNvPr id="28" name="TextBox 27">
            <a:extLst>
              <a:ext uri="{FF2B5EF4-FFF2-40B4-BE49-F238E27FC236}">
                <a16:creationId xmlns:a16="http://schemas.microsoft.com/office/drawing/2014/main" id="{1A7515C2-F05F-40AC-B191-995BAD5EE7A8}"/>
              </a:ext>
            </a:extLst>
          </p:cNvPr>
          <p:cNvSpPr txBox="1"/>
          <p:nvPr/>
        </p:nvSpPr>
        <p:spPr>
          <a:xfrm>
            <a:off x="1421212" y="6478637"/>
            <a:ext cx="462408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Black" pitchFamily="2" charset="0"/>
                <a:ea typeface="+mn-ea"/>
                <a:cs typeface="+mn-cs"/>
              </a:rPr>
              <a:t>Lmiforall.org.uk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The LMI for All portal provides high quality, reliable labour market information (LMI) to inform careers decisions.</a:t>
            </a:r>
          </a:p>
        </p:txBody>
      </p:sp>
      <p:pic>
        <p:nvPicPr>
          <p:cNvPr id="27" name="Picture 26">
            <a:extLst>
              <a:ext uri="{FF2B5EF4-FFF2-40B4-BE49-F238E27FC236}">
                <a16:creationId xmlns:a16="http://schemas.microsoft.com/office/drawing/2014/main" id="{E11776C1-586F-4E16-9935-4CA78A8B2ADD}"/>
              </a:ext>
            </a:extLst>
          </p:cNvPr>
          <p:cNvPicPr>
            <a:picLocks noChangeAspect="1"/>
          </p:cNvPicPr>
          <p:nvPr/>
        </p:nvPicPr>
        <p:blipFill>
          <a:blip r:embed="rId10"/>
          <a:stretch>
            <a:fillRect/>
          </a:stretch>
        </p:blipFill>
        <p:spPr>
          <a:xfrm>
            <a:off x="540001" y="6546656"/>
            <a:ext cx="805514" cy="805514"/>
          </a:xfrm>
          <a:prstGeom prst="rect">
            <a:avLst/>
          </a:prstGeom>
        </p:spPr>
      </p:pic>
    </p:spTree>
    <p:extLst>
      <p:ext uri="{BB962C8B-B14F-4D97-AF65-F5344CB8AC3E}">
        <p14:creationId xmlns:p14="http://schemas.microsoft.com/office/powerpoint/2010/main" val="416850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366720" y="103017"/>
            <a:ext cx="5700392" cy="639506"/>
          </a:xfrm>
        </p:spPr>
        <p:txBody>
          <a:bodyPr>
            <a:normAutofit/>
          </a:bodyPr>
          <a:lstStyle/>
          <a:p>
            <a:r>
              <a:rPr lang="en-GB" dirty="0">
                <a:solidFill>
                  <a:srgbClr val="002060"/>
                </a:solidFill>
                <a:latin typeface="Segoe UI Black" panose="020B0A02040204020203" pitchFamily="34" charset="0"/>
                <a:ea typeface="Segoe UI Black" panose="020B0A02040204020203" pitchFamily="34" charset="0"/>
              </a:rPr>
              <a:t>SEND and Careers</a:t>
            </a:r>
          </a:p>
        </p:txBody>
      </p:sp>
      <p:sp>
        <p:nvSpPr>
          <p:cNvPr id="11" name="TextBox 10">
            <a:extLst>
              <a:ext uri="{FF2B5EF4-FFF2-40B4-BE49-F238E27FC236}">
                <a16:creationId xmlns:a16="http://schemas.microsoft.com/office/drawing/2014/main" id="{918D0BA7-4D3A-49A0-AAB5-861FCA995B78}"/>
              </a:ext>
            </a:extLst>
          </p:cNvPr>
          <p:cNvSpPr txBox="1"/>
          <p:nvPr/>
        </p:nvSpPr>
        <p:spPr>
          <a:xfrm>
            <a:off x="366720" y="1076441"/>
            <a:ext cx="6150553" cy="640175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At </a:t>
            </a:r>
            <a:r>
              <a:rPr lang="en-GB" sz="1400" dirty="0">
                <a:solidFill>
                  <a:srgbClr val="002060"/>
                </a:solidFill>
                <a:latin typeface="Figtree Light" pitchFamily="2" charset="0"/>
              </a:rPr>
              <a:t>Anthony Gell School</a:t>
            </a: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 we are committed to ensuring that every student receives the guidance and support they need to make informed, ambitious, and achievable choices for life beyond secondary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For our students with Special Educational Needs and Disabilities (SEND), we take a personalised approach to careers education, information, advice and guidance (CEIAG). Working closely with students, families, teaching staff, and external agencies, we aim to provide clear, accessible, and meaningful pathways that reflect each young person's strengths, aspirations, and support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This includes: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 Early and ongoing discussions about future aspirations and options</a:t>
            </a:r>
            <a:r>
              <a:rPr lang="en-GB" sz="1400" dirty="0">
                <a:solidFill>
                  <a:srgbClr val="002060"/>
                </a:solidFill>
                <a:latin typeface="Figtree Light" pitchFamily="2" charset="0"/>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 Tailored careers advice with our Careers Leader and SEND team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 Opportunities for supported work experience or workplace visits, where appropriate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 Close collaboration with post-16 providers, including colleges, other schools, and training programmes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 Support with applications, interviews, and transitions to ensure a smooth and confident move into further education, employment, or training</a:t>
            </a:r>
            <a:endParaRPr lang="en-GB" sz="1400" dirty="0">
              <a:solidFill>
                <a:srgbClr val="002060"/>
              </a:solidFill>
              <a:latin typeface="Figtree Light" pitchFamily="2"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2060"/>
                </a:solidFill>
                <a:latin typeface="Figtree Light" pitchFamily="2" charset="0"/>
              </a:rPr>
              <a:t> </a:t>
            </a:r>
            <a:r>
              <a:rPr lang="en-GB" sz="1400" dirty="0">
                <a:solidFill>
                  <a:schemeClr val="tx2">
                    <a:lumMod val="90000"/>
                    <a:lumOff val="10000"/>
                  </a:schemeClr>
                </a:solidFill>
                <a:latin typeface="Figtree Light" pitchFamily="2" charset="0"/>
              </a:rPr>
              <a:t>Students with an EHCP work alongside the local authority to identify appropriate placements and put in place the appropriate support.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We firmly believe that all students, regardless of ability or need, should have the opportunity to thrive in their next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Useful information and resources can be found below to help guide you and your child as you explore post-16 options.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p:txBody>
      </p:sp>
      <p:sp>
        <p:nvSpPr>
          <p:cNvPr id="22" name="TextBox 21">
            <a:hlinkClick r:id="rId2"/>
            <a:extLst>
              <a:ext uri="{FF2B5EF4-FFF2-40B4-BE49-F238E27FC236}">
                <a16:creationId xmlns:a16="http://schemas.microsoft.com/office/drawing/2014/main" id="{55B700B0-C625-4CD8-BDC5-DAC16C1C9E75}"/>
              </a:ext>
            </a:extLst>
          </p:cNvPr>
          <p:cNvSpPr txBox="1"/>
          <p:nvPr/>
        </p:nvSpPr>
        <p:spPr>
          <a:xfrm>
            <a:off x="1129953" y="8415118"/>
            <a:ext cx="4624086"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Black" pitchFamily="2" charset="0"/>
                <a:ea typeface="+mn-ea"/>
                <a:cs typeface="+mn-cs"/>
              </a:rPr>
              <a:t>Localoffer.derbyshire.gov.uk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Figtree Light" pitchFamily="2" charset="0"/>
                <a:ea typeface="+mn-ea"/>
                <a:cs typeface="+mn-cs"/>
              </a:rPr>
              <a:t>Helping and supporting children &amp; young people with special educational needs and disabilities to be more confident in their communities and live independently.</a:t>
            </a:r>
          </a:p>
        </p:txBody>
      </p:sp>
      <p:pic>
        <p:nvPicPr>
          <p:cNvPr id="3" name="Picture 2">
            <a:hlinkClick r:id="rId2"/>
            <a:extLst>
              <a:ext uri="{FF2B5EF4-FFF2-40B4-BE49-F238E27FC236}">
                <a16:creationId xmlns:a16="http://schemas.microsoft.com/office/drawing/2014/main" id="{3D3B8938-B147-4C0A-B374-ED4B5503109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62202" y="7431374"/>
            <a:ext cx="1101696" cy="955413"/>
          </a:xfrm>
          <a:prstGeom prst="rect">
            <a:avLst/>
          </a:prstGeom>
        </p:spPr>
      </p:pic>
    </p:spTree>
    <p:extLst>
      <p:ext uri="{BB962C8B-B14F-4D97-AF65-F5344CB8AC3E}">
        <p14:creationId xmlns:p14="http://schemas.microsoft.com/office/powerpoint/2010/main" val="413342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ABD7-3BFC-41E6-AC52-52F3894C3EC0}"/>
              </a:ext>
            </a:extLst>
          </p:cNvPr>
          <p:cNvSpPr>
            <a:spLocks noGrp="1"/>
          </p:cNvSpPr>
          <p:nvPr>
            <p:ph type="title"/>
          </p:nvPr>
        </p:nvSpPr>
        <p:spPr>
          <a:xfrm>
            <a:off x="663818" y="172132"/>
            <a:ext cx="5700392" cy="639506"/>
          </a:xfrm>
        </p:spPr>
        <p:txBody>
          <a:bodyPr>
            <a:normAutofit/>
          </a:bodyPr>
          <a:lstStyle/>
          <a:p>
            <a:r>
              <a:rPr lang="en-GB" dirty="0">
                <a:solidFill>
                  <a:srgbClr val="002060"/>
                </a:solidFill>
                <a:latin typeface="Segoe UI Black" panose="020B0A02040204020203" pitchFamily="34" charset="0"/>
                <a:ea typeface="Segoe UI Black" panose="020B0A02040204020203" pitchFamily="34" charset="0"/>
              </a:rPr>
              <a:t>Feedback and Involvement</a:t>
            </a:r>
          </a:p>
        </p:txBody>
      </p:sp>
      <p:sp>
        <p:nvSpPr>
          <p:cNvPr id="11" name="TextBox 10">
            <a:extLst>
              <a:ext uri="{FF2B5EF4-FFF2-40B4-BE49-F238E27FC236}">
                <a16:creationId xmlns:a16="http://schemas.microsoft.com/office/drawing/2014/main" id="{918D0BA7-4D3A-49A0-AAB5-861FCA995B78}"/>
              </a:ext>
            </a:extLst>
          </p:cNvPr>
          <p:cNvSpPr txBox="1"/>
          <p:nvPr/>
        </p:nvSpPr>
        <p:spPr>
          <a:xfrm>
            <a:off x="663818" y="913222"/>
            <a:ext cx="4871979" cy="50783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We actively seek feedback from parents and carers to help shape our CEIAG provision. We welcome: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Parent/carer participation in employer panels and events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Offers of work experience placements in Y12.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2060"/>
                </a:solidFill>
                <a:latin typeface="Figtree Light" pitchFamily="2" charset="0"/>
              </a:rPr>
              <a:t>Hosting and </a:t>
            </a:r>
            <a:r>
              <a:rPr lang="en-GB">
                <a:solidFill>
                  <a:srgbClr val="002060"/>
                </a:solidFill>
                <a:latin typeface="Figtree Light" pitchFamily="2" charset="0"/>
              </a:rPr>
              <a:t>supporting our </a:t>
            </a:r>
            <a:r>
              <a:rPr lang="en-GB" dirty="0">
                <a:solidFill>
                  <a:srgbClr val="002060"/>
                </a:solidFill>
                <a:latin typeface="Figtree Light" pitchFamily="2" charset="0"/>
              </a:rPr>
              <a:t>KS3 and KS4 Careers Weeks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Feedback through surveys and informal discussion.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Suggestions for improving communication and support.</a:t>
            </a:r>
          </a:p>
        </p:txBody>
      </p:sp>
      <p:sp>
        <p:nvSpPr>
          <p:cNvPr id="21" name="TextBox 20">
            <a:extLst>
              <a:ext uri="{FF2B5EF4-FFF2-40B4-BE49-F238E27FC236}">
                <a16:creationId xmlns:a16="http://schemas.microsoft.com/office/drawing/2014/main" id="{8FBB36FD-302D-4850-B28C-3FE012CEA29E}"/>
              </a:ext>
            </a:extLst>
          </p:cNvPr>
          <p:cNvSpPr txBox="1"/>
          <p:nvPr/>
        </p:nvSpPr>
        <p:spPr>
          <a:xfrm>
            <a:off x="807712" y="6684454"/>
            <a:ext cx="5329797"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Segoe UI Black" panose="020B0A02040204020203" pitchFamily="34" charset="0"/>
                <a:ea typeface="Segoe UI Black" panose="020B0A02040204020203" pitchFamily="34" charset="0"/>
                <a:cs typeface="+mn-cs"/>
              </a:rPr>
              <a:t>Contact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If you would like more information, or want to get involved in our Careers Programme, please contact: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Careers Lead: Jay </a:t>
            </a:r>
            <a:r>
              <a:rPr kumimoji="0" lang="en-GB" sz="1800" b="0" i="0" u="none" strike="noStrike" kern="1200" cap="none" spc="0" normalizeH="0" baseline="0" noProof="0" dirty="0" err="1">
                <a:ln>
                  <a:noFill/>
                </a:ln>
                <a:solidFill>
                  <a:srgbClr val="002060"/>
                </a:solidFill>
                <a:effectLst/>
                <a:uLnTx/>
                <a:uFillTx/>
                <a:latin typeface="Figtree Light" pitchFamily="2" charset="0"/>
                <a:ea typeface="+mn-ea"/>
                <a:cs typeface="+mn-cs"/>
              </a:rPr>
              <a:t>Grindey</a:t>
            </a:r>
            <a:endPar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Email: jgrindey@anthonygell.co.uk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Figtree Light" pitchFamily="2" charset="0"/>
                <a:ea typeface="+mn-ea"/>
                <a:cs typeface="+mn-cs"/>
              </a:rPr>
              <a:t>Telephone:01629 825577</a:t>
            </a:r>
          </a:p>
        </p:txBody>
      </p:sp>
    </p:spTree>
    <p:extLst>
      <p:ext uri="{BB962C8B-B14F-4D97-AF65-F5344CB8AC3E}">
        <p14:creationId xmlns:p14="http://schemas.microsoft.com/office/powerpoint/2010/main" val="259062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33EA88C8100479591F2F69DC9BCED" ma:contentTypeVersion="10" ma:contentTypeDescription="Create a new document." ma:contentTypeScope="" ma:versionID="8fa8a3e83222dbe54092ed125bfcdb1c">
  <xsd:schema xmlns:xsd="http://www.w3.org/2001/XMLSchema" xmlns:xs="http://www.w3.org/2001/XMLSchema" xmlns:p="http://schemas.microsoft.com/office/2006/metadata/properties" xmlns:ns2="51a8eef4-e5f0-4e12-85f8-c5b882802f72" xmlns:ns3="132e3bf5-0c33-456a-9046-0ec35f97a6b1" targetNamespace="http://schemas.microsoft.com/office/2006/metadata/properties" ma:root="true" ma:fieldsID="a57b1cfd9e965ecffda265c6e9b0f308" ns2:_="" ns3:_="">
    <xsd:import namespace="51a8eef4-e5f0-4e12-85f8-c5b882802f72"/>
    <xsd:import namespace="132e3bf5-0c33-456a-9046-0ec35f97a6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8eef4-e5f0-4e12-85f8-c5b882802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6d646-9aca-460c-ae57-fcf36a0df44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e3bf5-0c33-456a-9046-0ec35f97a6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ab93db-289a-4025-9000-96127d81817f}" ma:internalName="TaxCatchAll" ma:showField="CatchAllData" ma:web="132e3bf5-0c33-456a-9046-0ec35f97a6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a8eef4-e5f0-4e12-85f8-c5b882802f72">
      <Terms xmlns="http://schemas.microsoft.com/office/infopath/2007/PartnerControls"/>
    </lcf76f155ced4ddcb4097134ff3c332f>
    <TaxCatchAll xmlns="132e3bf5-0c33-456a-9046-0ec35f97a6b1" xsi:nil="true"/>
  </documentManagement>
</p:properties>
</file>

<file path=customXml/itemProps1.xml><?xml version="1.0" encoding="utf-8"?>
<ds:datastoreItem xmlns:ds="http://schemas.openxmlformats.org/officeDocument/2006/customXml" ds:itemID="{B900B601-15C2-4556-97FB-F34C817FF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a8eef4-e5f0-4e12-85f8-c5b882802f72"/>
    <ds:schemaRef ds:uri="132e3bf5-0c33-456a-9046-0ec35f97a6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D2D5F-D8EA-4AEF-A3ED-C06FDE682FD2}">
  <ds:schemaRefs>
    <ds:schemaRef ds:uri="http://schemas.microsoft.com/sharepoint/v3/contenttype/forms"/>
  </ds:schemaRefs>
</ds:datastoreItem>
</file>

<file path=customXml/itemProps3.xml><?xml version="1.0" encoding="utf-8"?>
<ds:datastoreItem xmlns:ds="http://schemas.openxmlformats.org/officeDocument/2006/customXml" ds:itemID="{B98C5C11-BC91-4EFF-9D55-EBD1E3DFC2DC}">
  <ds:schemaRefs>
    <ds:schemaRef ds:uri="http://schemas.microsoft.com/office/2006/metadata/properties"/>
    <ds:schemaRef ds:uri="http://schemas.microsoft.com/office/infopath/2007/PartnerControls"/>
    <ds:schemaRef ds:uri="51a8eef4-e5f0-4e12-85f8-c5b882802f72"/>
    <ds:schemaRef ds:uri="132e3bf5-0c33-456a-9046-0ec35f97a6b1"/>
  </ds:schemaRefs>
</ds:datastoreItem>
</file>

<file path=docProps/app.xml><?xml version="1.0" encoding="utf-8"?>
<Properties xmlns="http://schemas.openxmlformats.org/officeDocument/2006/extended-properties" xmlns:vt="http://schemas.openxmlformats.org/officeDocument/2006/docPropsVTypes">
  <Template/>
  <TotalTime>3988</TotalTime>
  <Words>1430</Words>
  <Application>Microsoft Office PowerPoint</Application>
  <PresentationFormat>A4 Paper (210x297 mm)</PresentationFormat>
  <Paragraphs>105</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Calibri</vt:lpstr>
      <vt:lpstr>Figtree Black</vt:lpstr>
      <vt:lpstr>Figtree Light</vt:lpstr>
      <vt:lpstr>Segoe UI</vt:lpstr>
      <vt:lpstr>Segoe UI Black</vt:lpstr>
      <vt:lpstr>Office Theme</vt:lpstr>
      <vt:lpstr>Parent and Carer Engagement Statement  Careers Education, Information, Advice &amp; Guidance (CEIAG)</vt:lpstr>
      <vt:lpstr>Student Entitlement Statement</vt:lpstr>
      <vt:lpstr>  Our Commitment</vt:lpstr>
      <vt:lpstr>How We Engage Parents &amp; Carers Across the Gatsby Benchmarks</vt:lpstr>
      <vt:lpstr>Annual Engagement Opportunities</vt:lpstr>
      <vt:lpstr>Supporting Parents to Support Their Children</vt:lpstr>
      <vt:lpstr>Further Information and Guidance</vt:lpstr>
      <vt:lpstr>SEND and Careers</vt:lpstr>
      <vt:lpstr>Feedback and Involvement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and Carer Engagement Statement  Careers Education, Information, Advice &amp; Guidance (CEIAG)</dc:title>
  <dc:creator>R Hoben</dc:creator>
  <cp:lastModifiedBy>Frances Calladine</cp:lastModifiedBy>
  <cp:revision>33</cp:revision>
  <dcterms:created xsi:type="dcterms:W3CDTF">2025-10-04T09:25:26Z</dcterms:created>
  <dcterms:modified xsi:type="dcterms:W3CDTF">2025-12-02T08:24:01Z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0x010100A2933EA88C8100479591F2F69DC9BCED</vt:lpwstr>
  </property>
</Properties>
</file>