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91" r:id="rId5"/>
    <p:sldId id="256" r:id="rId6"/>
    <p:sldId id="282" r:id="rId7"/>
    <p:sldId id="277" r:id="rId8"/>
    <p:sldId id="281" r:id="rId9"/>
    <p:sldId id="292" r:id="rId10"/>
    <p:sldId id="293" r:id="rId11"/>
    <p:sldId id="294" r:id="rId12"/>
    <p:sldId id="295" r:id="rId13"/>
    <p:sldId id="275" r:id="rId14"/>
    <p:sldId id="296" r:id="rId15"/>
    <p:sldId id="297" r:id="rId16"/>
    <p:sldId id="299" r:id="rId17"/>
    <p:sldId id="268" r:id="rId18"/>
    <p:sldId id="257" r:id="rId19"/>
    <p:sldId id="300" r:id="rId20"/>
    <p:sldId id="286" r:id="rId21"/>
    <p:sldId id="303" r:id="rId22"/>
    <p:sldId id="298" r:id="rId23"/>
    <p:sldId id="301" r:id="rId24"/>
    <p:sldId id="302"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3ECB6-BA85-4819-B4CA-43659C9EA3D4}" v="7" dt="2025-09-18T14:42:36.3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oseley" userId="f10a689b-a854-437d-8b5d-021c38bb1364" providerId="ADAL" clId="{DA51D7D8-0AC7-4214-8DAF-503283893935}"/>
    <pc:docChg chg="custSel addSld delSld modSld">
      <pc:chgData name="Julia Moseley" userId="f10a689b-a854-437d-8b5d-021c38bb1364" providerId="ADAL" clId="{DA51D7D8-0AC7-4214-8DAF-503283893935}" dt="2025-09-18T14:42:36.395" v="525"/>
      <pc:docMkLst>
        <pc:docMk/>
      </pc:docMkLst>
      <pc:sldChg chg="addSp delSp modSp mod">
        <pc:chgData name="Julia Moseley" userId="f10a689b-a854-437d-8b5d-021c38bb1364" providerId="ADAL" clId="{DA51D7D8-0AC7-4214-8DAF-503283893935}" dt="2025-09-18T14:07:38.245" v="524" actId="20577"/>
        <pc:sldMkLst>
          <pc:docMk/>
          <pc:sldMk cId="1660480558" sldId="256"/>
        </pc:sldMkLst>
        <pc:spChg chg="add mod">
          <ac:chgData name="Julia Moseley" userId="f10a689b-a854-437d-8b5d-021c38bb1364" providerId="ADAL" clId="{DA51D7D8-0AC7-4214-8DAF-503283893935}" dt="2025-09-18T14:07:38.245" v="524" actId="20577"/>
          <ac:spMkLst>
            <pc:docMk/>
            <pc:sldMk cId="1660480558" sldId="256"/>
            <ac:spMk id="2" creationId="{8CDA8EAA-D2F8-FDD2-AB60-BB9D55F560F8}"/>
          </ac:spMkLst>
        </pc:spChg>
        <pc:spChg chg="add del mod">
          <ac:chgData name="Julia Moseley" userId="f10a689b-a854-437d-8b5d-021c38bb1364" providerId="ADAL" clId="{DA51D7D8-0AC7-4214-8DAF-503283893935}" dt="2025-09-17T17:58:18.544" v="16" actId="478"/>
          <ac:spMkLst>
            <pc:docMk/>
            <pc:sldMk cId="1660480558" sldId="256"/>
            <ac:spMk id="3" creationId="{A4D1F9C2-2072-BD41-F2EC-0D3E9EAADB20}"/>
          </ac:spMkLst>
        </pc:spChg>
        <pc:spChg chg="mod">
          <ac:chgData name="Julia Moseley" userId="f10a689b-a854-437d-8b5d-021c38bb1364" providerId="ADAL" clId="{DA51D7D8-0AC7-4214-8DAF-503283893935}" dt="2025-09-17T17:54:57.314" v="0" actId="6549"/>
          <ac:spMkLst>
            <pc:docMk/>
            <pc:sldMk cId="1660480558" sldId="256"/>
            <ac:spMk id="5" creationId="{00000000-0000-0000-0000-000000000000}"/>
          </ac:spMkLst>
        </pc:spChg>
        <pc:spChg chg="add mod">
          <ac:chgData name="Julia Moseley" userId="f10a689b-a854-437d-8b5d-021c38bb1364" providerId="ADAL" clId="{DA51D7D8-0AC7-4214-8DAF-503283893935}" dt="2025-09-17T18:00:28.116" v="30" actId="20577"/>
          <ac:spMkLst>
            <pc:docMk/>
            <pc:sldMk cId="1660480558" sldId="256"/>
            <ac:spMk id="12" creationId="{CBD6531A-BF46-AD69-ADE8-B804009DBC7E}"/>
          </ac:spMkLst>
        </pc:spChg>
        <pc:picChg chg="add mod">
          <ac:chgData name="Julia Moseley" userId="f10a689b-a854-437d-8b5d-021c38bb1364" providerId="ADAL" clId="{DA51D7D8-0AC7-4214-8DAF-503283893935}" dt="2025-09-17T17:59:30.243" v="23" actId="14100"/>
          <ac:picMkLst>
            <pc:docMk/>
            <pc:sldMk cId="1660480558" sldId="256"/>
            <ac:picMk id="8" creationId="{20FF2FFA-6547-A2ED-69D0-435C3B005533}"/>
          </ac:picMkLst>
        </pc:picChg>
        <pc:picChg chg="add mod">
          <ac:chgData name="Julia Moseley" userId="f10a689b-a854-437d-8b5d-021c38bb1364" providerId="ADAL" clId="{DA51D7D8-0AC7-4214-8DAF-503283893935}" dt="2025-09-17T17:59:53.301" v="27" actId="1076"/>
          <ac:picMkLst>
            <pc:docMk/>
            <pc:sldMk cId="1660480558" sldId="256"/>
            <ac:picMk id="10" creationId="{02202B1A-5926-6E5F-82C3-160F0FBB6382}"/>
          </ac:picMkLst>
        </pc:picChg>
      </pc:sldChg>
      <pc:sldChg chg="add modAnim">
        <pc:chgData name="Julia Moseley" userId="f10a689b-a854-437d-8b5d-021c38bb1364" providerId="ADAL" clId="{DA51D7D8-0AC7-4214-8DAF-503283893935}" dt="2025-09-18T14:42:36.395" v="525"/>
        <pc:sldMkLst>
          <pc:docMk/>
          <pc:sldMk cId="0" sldId="257"/>
        </pc:sldMkLst>
      </pc:sldChg>
      <pc:sldChg chg="del">
        <pc:chgData name="Julia Moseley" userId="f10a689b-a854-437d-8b5d-021c38bb1364" providerId="ADAL" clId="{DA51D7D8-0AC7-4214-8DAF-503283893935}" dt="2025-09-17T18:02:29.341" v="31" actId="47"/>
        <pc:sldMkLst>
          <pc:docMk/>
          <pc:sldMk cId="696590239" sldId="266"/>
        </pc:sldMkLst>
      </pc:sldChg>
      <pc:sldChg chg="add">
        <pc:chgData name="Julia Moseley" userId="f10a689b-a854-437d-8b5d-021c38bb1364" providerId="ADAL" clId="{DA51D7D8-0AC7-4214-8DAF-503283893935}" dt="2025-09-17T18:02:32.980" v="32"/>
        <pc:sldMkLst>
          <pc:docMk/>
          <pc:sldMk cId="764391090" sldId="268"/>
        </pc:sldMkLst>
      </pc:sldChg>
      <pc:sldChg chg="add">
        <pc:chgData name="Julia Moseley" userId="f10a689b-a854-437d-8b5d-021c38bb1364" providerId="ADAL" clId="{DA51D7D8-0AC7-4214-8DAF-503283893935}" dt="2025-09-17T18:09:32.325" v="380"/>
        <pc:sldMkLst>
          <pc:docMk/>
          <pc:sldMk cId="2638461898" sldId="285"/>
        </pc:sldMkLst>
      </pc:sldChg>
      <pc:sldChg chg="modSp mod">
        <pc:chgData name="Julia Moseley" userId="f10a689b-a854-437d-8b5d-021c38bb1364" providerId="ADAL" clId="{DA51D7D8-0AC7-4214-8DAF-503283893935}" dt="2025-09-18T14:03:23.587" v="469" actId="20577"/>
        <pc:sldMkLst>
          <pc:docMk/>
          <pc:sldMk cId="3933841517" sldId="286"/>
        </pc:sldMkLst>
        <pc:spChg chg="mod">
          <ac:chgData name="Julia Moseley" userId="f10a689b-a854-437d-8b5d-021c38bb1364" providerId="ADAL" clId="{DA51D7D8-0AC7-4214-8DAF-503283893935}" dt="2025-09-18T14:03:23.587" v="469" actId="20577"/>
          <ac:spMkLst>
            <pc:docMk/>
            <pc:sldMk cId="3933841517" sldId="286"/>
            <ac:spMk id="6" creationId="{00000000-0000-0000-0000-000000000000}"/>
          </ac:spMkLst>
        </pc:spChg>
      </pc:sldChg>
      <pc:sldChg chg="add">
        <pc:chgData name="Julia Moseley" userId="f10a689b-a854-437d-8b5d-021c38bb1364" providerId="ADAL" clId="{DA51D7D8-0AC7-4214-8DAF-503283893935}" dt="2025-09-17T18:02:32.980" v="32"/>
        <pc:sldMkLst>
          <pc:docMk/>
          <pc:sldMk cId="686643276" sldId="299"/>
        </pc:sldMkLst>
      </pc:sldChg>
      <pc:sldChg chg="addSp delSp modSp add mod">
        <pc:chgData name="Julia Moseley" userId="f10a689b-a854-437d-8b5d-021c38bb1364" providerId="ADAL" clId="{DA51D7D8-0AC7-4214-8DAF-503283893935}" dt="2025-09-17T18:03:46.294" v="37" actId="1076"/>
        <pc:sldMkLst>
          <pc:docMk/>
          <pc:sldMk cId="3792690822" sldId="300"/>
        </pc:sldMkLst>
        <pc:spChg chg="del mod">
          <ac:chgData name="Julia Moseley" userId="f10a689b-a854-437d-8b5d-021c38bb1364" providerId="ADAL" clId="{DA51D7D8-0AC7-4214-8DAF-503283893935}" dt="2025-09-17T18:03:40.246" v="35" actId="478"/>
          <ac:spMkLst>
            <pc:docMk/>
            <pc:sldMk cId="3792690822" sldId="300"/>
            <ac:spMk id="6" creationId="{60906E9A-CA37-839D-EA90-D0077D9D40DC}"/>
          </ac:spMkLst>
        </pc:spChg>
        <pc:picChg chg="add mod">
          <ac:chgData name="Julia Moseley" userId="f10a689b-a854-437d-8b5d-021c38bb1364" providerId="ADAL" clId="{DA51D7D8-0AC7-4214-8DAF-503283893935}" dt="2025-09-17T18:03:46.294" v="37" actId="1076"/>
          <ac:picMkLst>
            <pc:docMk/>
            <pc:sldMk cId="3792690822" sldId="300"/>
            <ac:picMk id="2" creationId="{C096BB92-A5AA-6194-D8F9-D58BAB265840}"/>
          </ac:picMkLst>
        </pc:picChg>
      </pc:sldChg>
      <pc:sldChg chg="add">
        <pc:chgData name="Julia Moseley" userId="f10a689b-a854-437d-8b5d-021c38bb1364" providerId="ADAL" clId="{DA51D7D8-0AC7-4214-8DAF-503283893935}" dt="2025-09-17T18:09:32.325" v="380"/>
        <pc:sldMkLst>
          <pc:docMk/>
          <pc:sldMk cId="679304263" sldId="301"/>
        </pc:sldMkLst>
      </pc:sldChg>
      <pc:sldChg chg="add">
        <pc:chgData name="Julia Moseley" userId="f10a689b-a854-437d-8b5d-021c38bb1364" providerId="ADAL" clId="{DA51D7D8-0AC7-4214-8DAF-503283893935}" dt="2025-09-17T18:09:32.325" v="380"/>
        <pc:sldMkLst>
          <pc:docMk/>
          <pc:sldMk cId="2041342478" sldId="302"/>
        </pc:sldMkLst>
      </pc:sldChg>
      <pc:sldChg chg="addSp delSp modSp new mod">
        <pc:chgData name="Julia Moseley" userId="f10a689b-a854-437d-8b5d-021c38bb1364" providerId="ADAL" clId="{DA51D7D8-0AC7-4214-8DAF-503283893935}" dt="2025-09-17T18:12:41.528" v="386" actId="14100"/>
        <pc:sldMkLst>
          <pc:docMk/>
          <pc:sldMk cId="4176693450" sldId="303"/>
        </pc:sldMkLst>
        <pc:spChg chg="del">
          <ac:chgData name="Julia Moseley" userId="f10a689b-a854-437d-8b5d-021c38bb1364" providerId="ADAL" clId="{DA51D7D8-0AC7-4214-8DAF-503283893935}" dt="2025-09-17T18:12:29.022" v="382" actId="22"/>
          <ac:spMkLst>
            <pc:docMk/>
            <pc:sldMk cId="4176693450" sldId="303"/>
            <ac:spMk id="3" creationId="{729E1248-221A-C08E-303F-73E7502F33C9}"/>
          </ac:spMkLst>
        </pc:spChg>
        <pc:picChg chg="add mod ord">
          <ac:chgData name="Julia Moseley" userId="f10a689b-a854-437d-8b5d-021c38bb1364" providerId="ADAL" clId="{DA51D7D8-0AC7-4214-8DAF-503283893935}" dt="2025-09-17T18:12:41.528" v="386" actId="14100"/>
          <ac:picMkLst>
            <pc:docMk/>
            <pc:sldMk cId="4176693450" sldId="303"/>
            <ac:picMk id="5" creationId="{573F7043-0714-BDB0-7754-9A8E920AEF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A2BC5-E867-4023-AF14-6994F90476FD}" type="datetimeFigureOut">
              <a:rPr lang="en-GB" smtClean="0"/>
              <a:t>18/09/2025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0222B-721F-4A93-B779-85431776140A}" type="slidenum">
              <a:rPr lang="en-GB" smtClean="0"/>
              <a:t>‹#›</a:t>
            </a:fld>
            <a:endParaRPr lang="en-GB"/>
          </a:p>
        </p:txBody>
      </p:sp>
    </p:spTree>
    <p:extLst>
      <p:ext uri="{BB962C8B-B14F-4D97-AF65-F5344CB8AC3E}">
        <p14:creationId xmlns:p14="http://schemas.microsoft.com/office/powerpoint/2010/main" val="1843371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sng" kern="1200" dirty="0">
                <a:solidFill>
                  <a:schemeClr val="tx1"/>
                </a:solidFill>
                <a:effectLst/>
                <a:latin typeface="+mn-lt"/>
                <a:ea typeface="+mn-ea"/>
                <a:cs typeface="+mn-cs"/>
              </a:rPr>
              <a:t>Higher/Foundation Tier</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At the start of the GCSE course, we are aspirational and therefore expect most of our students to follow the higher tier curriculum. At the end of Year 10, we will have a better understanding of the path that will maximise the grade of the student. A definitive decision on tier of entry will only be made after the Year 11 mock examinations in January 2025.</a:t>
            </a:r>
          </a:p>
          <a:p>
            <a:endParaRPr lang="en-GB" dirty="0"/>
          </a:p>
        </p:txBody>
      </p:sp>
      <p:sp>
        <p:nvSpPr>
          <p:cNvPr id="4" name="Slide Number Placeholder 3"/>
          <p:cNvSpPr>
            <a:spLocks noGrp="1"/>
          </p:cNvSpPr>
          <p:nvPr>
            <p:ph type="sldNum" sz="quarter" idx="10"/>
          </p:nvPr>
        </p:nvSpPr>
        <p:spPr/>
        <p:txBody>
          <a:bodyPr/>
          <a:lstStyle/>
          <a:p>
            <a:fld id="{0EF0222B-721F-4A93-B779-85431776140A}" type="slidenum">
              <a:rPr lang="en-GB" smtClean="0"/>
              <a:t>3</a:t>
            </a:fld>
            <a:endParaRPr lang="en-GB"/>
          </a:p>
        </p:txBody>
      </p:sp>
    </p:spTree>
    <p:extLst>
      <p:ext uri="{BB962C8B-B14F-4D97-AF65-F5344CB8AC3E}">
        <p14:creationId xmlns:p14="http://schemas.microsoft.com/office/powerpoint/2010/main" val="233717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buFont typeface="Arial" panose="020B0604020202020204" pitchFamily="34" charset="0"/>
              <a:buChar char="•"/>
            </a:pPr>
            <a:r>
              <a:rPr lang="en-GB" sz="1200" b="0" i="0" kern="1200" dirty="0">
                <a:solidFill>
                  <a:schemeClr val="tx1"/>
                </a:solidFill>
                <a:effectLst/>
                <a:latin typeface="+mn-lt"/>
                <a:ea typeface="+mn-ea"/>
                <a:cs typeface="+mn-cs"/>
              </a:rPr>
              <a:t>Do everything you can to support your child’s attendance in school.  Please book medical appointments outside of school time and don’t take term time holidays.</a:t>
            </a:r>
          </a:p>
          <a:p>
            <a:pPr marL="285750" indent="-285750" fontAlgn="base">
              <a:buFont typeface="Arial" panose="020B0604020202020204" pitchFamily="34" charset="0"/>
              <a:buChar char="•"/>
            </a:pPr>
            <a:r>
              <a:rPr lang="en-GB" sz="1200" b="0" i="0" kern="1200" dirty="0">
                <a:solidFill>
                  <a:schemeClr val="tx1"/>
                </a:solidFill>
                <a:effectLst/>
                <a:latin typeface="+mn-lt"/>
                <a:ea typeface="+mn-ea"/>
                <a:cs typeface="+mn-cs"/>
              </a:rPr>
              <a:t>Ensure that your child comes to school everyday with</a:t>
            </a:r>
            <a:r>
              <a:rPr lang="en-GB" sz="1200" b="0" i="0" kern="1200" baseline="0" dirty="0">
                <a:solidFill>
                  <a:schemeClr val="tx1"/>
                </a:solidFill>
                <a:effectLst/>
                <a:latin typeface="+mn-lt"/>
                <a:ea typeface="+mn-ea"/>
                <a:cs typeface="+mn-cs"/>
              </a:rPr>
              <a:t> the appropriate equipment: pen, pencil, ruler, rubber, (glue stick and scissors are really helpful), calculator and PE kit when needed.  All of this needs to be in a bag that is suitably large to carry equipment and books in.</a:t>
            </a:r>
          </a:p>
          <a:p>
            <a:pPr marL="285750" indent="-285750" fontAlgn="base">
              <a:buFont typeface="Arial" panose="020B0604020202020204" pitchFamily="34" charset="0"/>
              <a:buChar char="•"/>
            </a:pPr>
            <a:r>
              <a:rPr lang="en-GB" sz="1200" b="0" i="0" kern="1200" baseline="0" dirty="0">
                <a:solidFill>
                  <a:schemeClr val="tx1"/>
                </a:solidFill>
                <a:effectLst/>
                <a:latin typeface="+mn-lt"/>
                <a:ea typeface="+mn-ea"/>
                <a:cs typeface="+mn-cs"/>
              </a:rPr>
              <a:t>Ensure that your child conforms to our dress code</a:t>
            </a:r>
            <a:endParaRPr lang="en-GB" sz="1200" b="0" i="0" kern="1200" dirty="0">
              <a:solidFill>
                <a:schemeClr val="tx1"/>
              </a:solidFill>
              <a:effectLst/>
              <a:latin typeface="+mn-lt"/>
              <a:ea typeface="+mn-ea"/>
              <a:cs typeface="+mn-cs"/>
            </a:endParaRPr>
          </a:p>
          <a:p>
            <a:pPr marL="285750" indent="-285750" fontAlgn="base">
              <a:buFont typeface="Arial" panose="020B0604020202020204" pitchFamily="34" charset="0"/>
              <a:buChar char="•"/>
            </a:pPr>
            <a:r>
              <a:rPr lang="en-GB" sz="1200" b="0" i="0" kern="1200" dirty="0">
                <a:solidFill>
                  <a:schemeClr val="tx1"/>
                </a:solidFill>
                <a:effectLst/>
                <a:latin typeface="+mn-lt"/>
                <a:ea typeface="+mn-ea"/>
                <a:cs typeface="+mn-cs"/>
              </a:rPr>
              <a:t>Encourage your child to keep up to date with current affairs – watch the local,</a:t>
            </a:r>
            <a:r>
              <a:rPr lang="en-GB" sz="1200" b="0" i="0" kern="1200" baseline="0" dirty="0">
                <a:solidFill>
                  <a:schemeClr val="tx1"/>
                </a:solidFill>
                <a:effectLst/>
                <a:latin typeface="+mn-lt"/>
                <a:ea typeface="+mn-ea"/>
                <a:cs typeface="+mn-cs"/>
              </a:rPr>
              <a:t> regional and national news with them..</a:t>
            </a:r>
          </a:p>
          <a:p>
            <a:pPr marL="285750" indent="-285750" fontAlgn="base">
              <a:buFont typeface="Arial" panose="020B0604020202020204" pitchFamily="34" charset="0"/>
              <a:buChar char="•"/>
            </a:pPr>
            <a:r>
              <a:rPr lang="en-GB" sz="1200" b="0" i="0" kern="1200" baseline="0" dirty="0">
                <a:solidFill>
                  <a:schemeClr val="tx1"/>
                </a:solidFill>
                <a:effectLst/>
                <a:latin typeface="+mn-lt"/>
                <a:ea typeface="+mn-ea"/>
                <a:cs typeface="+mn-cs"/>
              </a:rPr>
              <a:t>Encourage your child to read daily – we have a well stocked library if they are short of a book to read.</a:t>
            </a:r>
          </a:p>
          <a:p>
            <a:pPr marL="285750" indent="-285750" fontAlgn="base">
              <a:buFont typeface="Arial" panose="020B0604020202020204" pitchFamily="34" charset="0"/>
              <a:buChar char="•"/>
            </a:pPr>
            <a:r>
              <a:rPr lang="en-GB" sz="1200" b="0" i="0" kern="1200" baseline="0" dirty="0">
                <a:solidFill>
                  <a:schemeClr val="tx1"/>
                </a:solidFill>
                <a:effectLst/>
                <a:latin typeface="+mn-lt"/>
                <a:ea typeface="+mn-ea"/>
                <a:cs typeface="+mn-cs"/>
              </a:rPr>
              <a:t>Encourage your child to watch films and documentaries related to what they are learning in lessons.</a:t>
            </a:r>
          </a:p>
          <a:p>
            <a:pPr marL="285750" indent="-285750" fontAlgn="base">
              <a:buFont typeface="Arial" panose="020B0604020202020204" pitchFamily="34" charset="0"/>
              <a:buChar char="•"/>
            </a:pPr>
            <a:r>
              <a:rPr lang="en-GB" sz="1200" b="0" i="0" kern="1200" baseline="0" dirty="0">
                <a:solidFill>
                  <a:schemeClr val="tx1"/>
                </a:solidFill>
                <a:effectLst/>
                <a:latin typeface="+mn-lt"/>
                <a:ea typeface="+mn-ea"/>
                <a:cs typeface="+mn-cs"/>
              </a:rPr>
              <a:t>Talk to your child about the topics they are learning – perhaps encourage them to teach you something new each day.</a:t>
            </a:r>
          </a:p>
          <a:p>
            <a:pPr marL="285750" indent="-285750" fontAlgn="base">
              <a:buFont typeface="Arial" panose="020B0604020202020204" pitchFamily="34" charset="0"/>
              <a:buChar char="•"/>
            </a:pPr>
            <a:r>
              <a:rPr lang="en-GB" sz="1200" b="0" i="0" kern="1200" baseline="0" dirty="0">
                <a:solidFill>
                  <a:schemeClr val="tx1"/>
                </a:solidFill>
                <a:effectLst/>
                <a:latin typeface="+mn-lt"/>
                <a:ea typeface="+mn-ea"/>
                <a:cs typeface="+mn-cs"/>
              </a:rPr>
              <a:t>In Y7 students in the early stages will need with organising their homework including talking to them about what they need to do, helping them to plan their time, checking their work etc…</a:t>
            </a:r>
          </a:p>
          <a:p>
            <a:pPr marL="285750" indent="-285750" fontAlgn="base">
              <a:buFont typeface="Arial" panose="020B0604020202020204" pitchFamily="34" charset="0"/>
              <a:buChar char="•"/>
            </a:pPr>
            <a:r>
              <a:rPr lang="en-GB" sz="1200" b="0" i="0" kern="1200" baseline="0" dirty="0">
                <a:solidFill>
                  <a:schemeClr val="tx1"/>
                </a:solidFill>
                <a:effectLst/>
                <a:latin typeface="+mn-lt"/>
                <a:ea typeface="+mn-ea"/>
                <a:cs typeface="+mn-cs"/>
              </a:rPr>
              <a:t>We release progress data three times per year.  When this data is released to you it is advisable to talk about the data with your child.  Highlight strengths and discuss areas for development.  </a:t>
            </a:r>
          </a:p>
          <a:p>
            <a:pPr marL="285750" indent="-285750" fontAlgn="base">
              <a:buFont typeface="Arial" panose="020B0604020202020204" pitchFamily="34" charset="0"/>
              <a:buChar char="•"/>
            </a:pPr>
            <a:r>
              <a:rPr lang="en-GB" sz="1200" b="0" i="0" kern="1200" baseline="0" dirty="0">
                <a:solidFill>
                  <a:schemeClr val="tx1"/>
                </a:solidFill>
                <a:effectLst/>
                <a:latin typeface="+mn-lt"/>
                <a:ea typeface="+mn-ea"/>
                <a:cs typeface="+mn-cs"/>
              </a:rPr>
              <a:t>If there are disappointments for students then encourage them to persist, reflect and think about what they might do differently next time.  Taking ownership of their own progress is a hugely important factor in success at secondary school.</a:t>
            </a:r>
          </a:p>
          <a:p>
            <a:endParaRPr lang="en-GB" dirty="0"/>
          </a:p>
        </p:txBody>
      </p:sp>
      <p:sp>
        <p:nvSpPr>
          <p:cNvPr id="4" name="Slide Number Placeholder 3"/>
          <p:cNvSpPr>
            <a:spLocks noGrp="1"/>
          </p:cNvSpPr>
          <p:nvPr>
            <p:ph type="sldNum" sz="quarter" idx="10"/>
          </p:nvPr>
        </p:nvSpPr>
        <p:spPr/>
        <p:txBody>
          <a:bodyPr/>
          <a:lstStyle/>
          <a:p>
            <a:fld id="{81B6C787-F2CC-4653-9801-429E238E8BEF}" type="slidenum">
              <a:rPr lang="en-GB" smtClean="0"/>
              <a:t>7</a:t>
            </a:fld>
            <a:endParaRPr lang="en-GB"/>
          </a:p>
        </p:txBody>
      </p:sp>
    </p:spTree>
    <p:extLst>
      <p:ext uri="{BB962C8B-B14F-4D97-AF65-F5344CB8AC3E}">
        <p14:creationId xmlns:p14="http://schemas.microsoft.com/office/powerpoint/2010/main" val="265586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F0222B-721F-4A93-B779-85431776140A}" type="slidenum">
              <a:rPr lang="en-GB" smtClean="0"/>
              <a:t>11</a:t>
            </a:fld>
            <a:endParaRPr lang="en-GB"/>
          </a:p>
        </p:txBody>
      </p:sp>
    </p:spTree>
    <p:extLst>
      <p:ext uri="{BB962C8B-B14F-4D97-AF65-F5344CB8AC3E}">
        <p14:creationId xmlns:p14="http://schemas.microsoft.com/office/powerpoint/2010/main" val="1636093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Arbor is our Management Information System and contains all of your child’s details from contacts, timetables, medical details, assessment and homework.</a:t>
            </a:r>
          </a:p>
          <a:p>
            <a:endParaRPr lang="en-GB" dirty="0"/>
          </a:p>
          <a:p>
            <a:r>
              <a:rPr lang="en-GB" dirty="0"/>
              <a:t>Arbor’s parent portal is available via an internet web page but is also best accessed via the web app (check your emails for the login to the Arbor Antony Gell Portal)Your child will have their own login to the Arbor app (using their new school email)</a:t>
            </a:r>
          </a:p>
          <a:p>
            <a:endParaRPr lang="en-GB" dirty="0"/>
          </a:p>
          <a:p>
            <a:r>
              <a:rPr lang="en-GB" dirty="0"/>
              <a:t>The most important part of being able to access this system is to ensure the email you are currently using for your child (at junior school) is unique to you. No child nor adult can use the same email address, if parents share an email, both parents will not be able to independently access the system. </a:t>
            </a:r>
          </a:p>
          <a:p>
            <a:endParaRPr lang="en-GB" dirty="0"/>
          </a:p>
          <a:p>
            <a:r>
              <a:rPr lang="en-GB" dirty="0"/>
              <a:t>Attendance is real time – check your child is in school</a:t>
            </a:r>
          </a:p>
          <a:p>
            <a:r>
              <a:rPr lang="en-GB" dirty="0"/>
              <a:t>Behaviour points (awarded by staff) show as positive and negative incidents</a:t>
            </a:r>
          </a:p>
          <a:p>
            <a:r>
              <a:rPr lang="en-GB" dirty="0"/>
              <a:t>Homework is set through Arbor – you will be able to see the homework, but you cannot submit on behalf of your child</a:t>
            </a:r>
          </a:p>
          <a:p>
            <a:r>
              <a:rPr lang="en-GB" dirty="0"/>
              <a:t>Assessment – termly grades will be available n this system along with report cards,</a:t>
            </a:r>
          </a:p>
          <a:p>
            <a:r>
              <a:rPr lang="en-GB" dirty="0"/>
              <a:t>Communications- we will be developing greater in-app communication through notifications in 2025-26  </a:t>
            </a:r>
          </a:p>
          <a:p>
            <a:r>
              <a:rPr lang="en-GB" dirty="0"/>
              <a:t>You can amend basic details in this system</a:t>
            </a:r>
          </a:p>
          <a:p>
            <a:endParaRPr lang="en-GB" dirty="0"/>
          </a:p>
          <a:p>
            <a:r>
              <a:rPr lang="en-GB" dirty="0"/>
              <a:t>**N.B. For children who have parents living in separate homes, parents will only be able to view their own personal details, no details are shared with other contacts.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FA6E2-D961-4635-BFC9-87DE96ED97A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277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SCHOOL</a:t>
            </a:r>
          </a:p>
          <a:p>
            <a:endParaRPr lang="en-US"/>
          </a:p>
          <a:p>
            <a:r>
              <a:rPr lang="en-US"/>
              <a:t>Canva an example of the generative AI we use at Gell - create images, presentations and other design work</a:t>
            </a:r>
          </a:p>
          <a:p>
            <a:r>
              <a:rPr lang="en-US"/>
              <a:t>also AI built in to Microsoft 365 - our main software package</a:t>
            </a:r>
          </a:p>
          <a:p>
            <a:endParaRPr lang="en-US"/>
          </a:p>
          <a:p>
            <a:r>
              <a:rPr lang="en-US"/>
              <a:t>AI covered as part of the Computer Science curriculum at KS4 - current use in society, data bias, privacy and copyright and the digital divide</a:t>
            </a:r>
          </a:p>
          <a:p>
            <a:endParaRPr lang="en-US"/>
          </a:p>
          <a:p>
            <a:r>
              <a:rPr lang="en-US"/>
              <a:t>Use of AI is allowed in some coursework - needs careful use and referencing but can be an invaluable tool.</a:t>
            </a:r>
          </a:p>
          <a:p>
            <a:endParaRPr lang="en-US"/>
          </a:p>
          <a:p>
            <a:r>
              <a:rPr lang="en-US"/>
              <a:t>Part of the revision lesson for y11s (still doing these? If so I can include use of AI)</a:t>
            </a:r>
          </a:p>
          <a:p>
            <a:endParaRPr lang="en-US"/>
          </a:p>
          <a:p>
            <a:r>
              <a:rPr lang="en-US"/>
              <a:t>Interactive Learning Platforms - AI powers interactive platforms that include games, quizzes, and simulations, making learning more engaging and fun for students.</a:t>
            </a:r>
          </a:p>
          <a:p>
            <a:endParaRPr lang="en-US"/>
          </a:p>
          <a:p>
            <a:r>
              <a:rPr lang="en-US"/>
              <a:t>AT HOME</a:t>
            </a:r>
          </a:p>
          <a:p>
            <a:endParaRPr lang="en-US"/>
          </a:p>
          <a:p>
            <a:r>
              <a:rPr lang="en-US"/>
              <a:t>With AI chatbots and virtual tutors, students can ask questions and get explanations anytime.</a:t>
            </a:r>
          </a:p>
          <a:p>
            <a:endParaRPr lang="en-US"/>
          </a:p>
          <a:p>
            <a:r>
              <a:rPr lang="en-US"/>
              <a:t>Students receive immediate feedback on their work through AI-powered tools, helping them learn from mistakes in real time and improve faster.</a:t>
            </a:r>
          </a:p>
          <a:p>
            <a:endParaRPr lang="en-US"/>
          </a:p>
          <a:p>
            <a:r>
              <a:rPr lang="en-US"/>
              <a:t>AI can </a:t>
            </a:r>
            <a:r>
              <a:rPr lang="en-US" err="1"/>
              <a:t>analyse</a:t>
            </a:r>
            <a:r>
              <a:rPr lang="en-US"/>
              <a:t> a student's learning habits, strengths, and weaknesses to deliver customized lessons. This means students learn at their own pace and in a way that suits their individual needs which leads to better engagement and retention.</a:t>
            </a:r>
          </a:p>
          <a:p>
            <a:endParaRPr lang="en-US"/>
          </a:p>
          <a:p>
            <a:r>
              <a:rPr lang="en-US"/>
              <a:t>Using AI tools helps students build essential digital skills like critical thinking, creativity, and tech literacy. This prepares them for careers in a rapidly changing world.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C2A7CB3-BD82-4C41-A93C-C0A4C0DF1775}"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186202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2A7CB3-BD82-4C41-A93C-C0A4C0DF1775}"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76204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2A7CB3-BD82-4C41-A93C-C0A4C0DF1775}"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84439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2A7CB3-BD82-4C41-A93C-C0A4C0DF1775}"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409946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2A7CB3-BD82-4C41-A93C-C0A4C0DF1775}"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400992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2A7CB3-BD82-4C41-A93C-C0A4C0DF1775}" type="datetimeFigureOut">
              <a:rPr lang="en-GB" smtClean="0"/>
              <a:t>18/09/2025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405238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C2A7CB3-BD82-4C41-A93C-C0A4C0DF1775}" type="datetimeFigureOut">
              <a:rPr lang="en-GB" smtClean="0"/>
              <a:t>18/09/2025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354392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C2A7CB3-BD82-4C41-A93C-C0A4C0DF1775}" type="datetimeFigureOut">
              <a:rPr lang="en-GB" smtClean="0"/>
              <a:t>18/09/2025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285418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A7CB3-BD82-4C41-A93C-C0A4C0DF1775}" type="datetimeFigureOut">
              <a:rPr lang="en-GB" smtClean="0"/>
              <a:t>18/09/2025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224058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2A7CB3-BD82-4C41-A93C-C0A4C0DF1775}" type="datetimeFigureOut">
              <a:rPr lang="en-GB" smtClean="0"/>
              <a:t>18/09/2025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47096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2A7CB3-BD82-4C41-A93C-C0A4C0DF1775}" type="datetimeFigureOut">
              <a:rPr lang="en-GB" smtClean="0"/>
              <a:t>18/09/2025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BDF6B-1C96-4023-8214-754530B5BE99}" type="slidenum">
              <a:rPr lang="en-GB" smtClean="0"/>
              <a:t>‹#›</a:t>
            </a:fld>
            <a:endParaRPr lang="en-GB"/>
          </a:p>
        </p:txBody>
      </p:sp>
    </p:spTree>
    <p:extLst>
      <p:ext uri="{BB962C8B-B14F-4D97-AF65-F5344CB8AC3E}">
        <p14:creationId xmlns:p14="http://schemas.microsoft.com/office/powerpoint/2010/main" val="332255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A7CB3-BD82-4C41-A93C-C0A4C0DF1775}" type="datetimeFigureOut">
              <a:rPr lang="en-GB" smtClean="0"/>
              <a:t>18/09/2025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BDF6B-1C96-4023-8214-754530B5BE99}" type="slidenum">
              <a:rPr lang="en-GB" smtClean="0"/>
              <a:t>‹#›</a:t>
            </a:fld>
            <a:endParaRPr lang="en-GB"/>
          </a:p>
        </p:txBody>
      </p:sp>
    </p:spTree>
    <p:extLst>
      <p:ext uri="{BB962C8B-B14F-4D97-AF65-F5344CB8AC3E}">
        <p14:creationId xmlns:p14="http://schemas.microsoft.com/office/powerpoint/2010/main" val="3701691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hyperlink" Target="https://www.anthonygell.co.uk/parents/term-dates/"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anthonygell.co.uk/parents/term-dates/"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42249" y="2150242"/>
            <a:ext cx="4602779" cy="261616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600" kern="1200" dirty="0">
                <a:latin typeface="+mj-lt"/>
                <a:ea typeface="+mj-ea"/>
                <a:cs typeface="+mj-cs"/>
              </a:rPr>
              <a:t>AGS Year 13 Curriculum Information</a:t>
            </a:r>
            <a:r>
              <a:rPr lang="en-US" sz="4600" kern="1200" baseline="0" dirty="0">
                <a:latin typeface="+mj-lt"/>
                <a:ea typeface="+mj-ea"/>
                <a:cs typeface="+mj-cs"/>
              </a:rPr>
              <a:t> Evening</a:t>
            </a:r>
            <a:endParaRPr lang="en-US" sz="4600" kern="1200" dirty="0">
              <a:latin typeface="+mj-lt"/>
              <a:ea typeface="+mj-ea"/>
              <a:cs typeface="+mj-cs"/>
            </a:endParaRPr>
          </a:p>
        </p:txBody>
      </p:sp>
      <p:pic>
        <p:nvPicPr>
          <p:cNvPr id="9" name="Picture 8" descr="A logo with a dog head&#10;&#10;Description automatically generated">
            <a:extLst>
              <a:ext uri="{FF2B5EF4-FFF2-40B4-BE49-F238E27FC236}">
                <a16:creationId xmlns:a16="http://schemas.microsoft.com/office/drawing/2014/main" id="{0D548AF5-B5C5-A0AD-B913-D02C0D9F2DCD}"/>
              </a:ext>
            </a:extLst>
          </p:cNvPr>
          <p:cNvPicPr>
            <a:picLocks noChangeAspect="1"/>
          </p:cNvPicPr>
          <p:nvPr/>
        </p:nvPicPr>
        <p:blipFill>
          <a:blip r:embed="rId2"/>
          <a:stretch>
            <a:fillRect/>
          </a:stretch>
        </p:blipFill>
        <p:spPr>
          <a:xfrm>
            <a:off x="654169" y="2561061"/>
            <a:ext cx="1674615" cy="1642948"/>
          </a:xfrm>
          <a:prstGeom prst="rect">
            <a:avLst/>
          </a:prstGeom>
        </p:spPr>
      </p:pic>
      <p:sp>
        <p:nvSpPr>
          <p:cNvPr id="10" name="Rectangle 9">
            <a:extLst>
              <a:ext uri="{FF2B5EF4-FFF2-40B4-BE49-F238E27FC236}">
                <a16:creationId xmlns:a16="http://schemas.microsoft.com/office/drawing/2014/main" id="{2844D77F-01F1-948A-1E8B-D9260BC4F5FD}"/>
              </a:ext>
            </a:extLst>
          </p:cNvPr>
          <p:cNvSpPr/>
          <p:nvPr/>
        </p:nvSpPr>
        <p:spPr>
          <a:xfrm>
            <a:off x="6096620" y="212369"/>
            <a:ext cx="5794297" cy="30211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929C70-D3F3-5C45-30A9-A8248145B68F}"/>
              </a:ext>
            </a:extLst>
          </p:cNvPr>
          <p:cNvSpPr/>
          <p:nvPr/>
        </p:nvSpPr>
        <p:spPr>
          <a:xfrm>
            <a:off x="6096620" y="3381174"/>
            <a:ext cx="5794297" cy="327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BA6118-D2CA-171A-BDFE-02F4C0E1D34F}"/>
              </a:ext>
            </a:extLst>
          </p:cNvPr>
          <p:cNvSpPr/>
          <p:nvPr/>
        </p:nvSpPr>
        <p:spPr>
          <a:xfrm>
            <a:off x="-8425" y="-10160"/>
            <a:ext cx="172720" cy="6868160"/>
          </a:xfrm>
          <a:prstGeom prst="rect">
            <a:avLst/>
          </a:prstGeom>
          <a:solidFill>
            <a:srgbClr val="DBA1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707305D-49C5-F832-31E1-6B1B1A4503A6}"/>
              </a:ext>
            </a:extLst>
          </p:cNvPr>
          <p:cNvSpPr/>
          <p:nvPr/>
        </p:nvSpPr>
        <p:spPr>
          <a:xfrm>
            <a:off x="2718544" y="2151814"/>
            <a:ext cx="50800" cy="2621280"/>
          </a:xfrm>
          <a:prstGeom prst="rect">
            <a:avLst/>
          </a:prstGeom>
          <a:solidFill>
            <a:srgbClr val="1625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48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8684" y="801356"/>
            <a:ext cx="5935580" cy="592973"/>
          </a:xfrm>
          <a:ln w="28575">
            <a:solidFill>
              <a:schemeClr val="tx1"/>
            </a:solidFill>
          </a:ln>
        </p:spPr>
        <p:txBody>
          <a:bodyPr vert="horz" lIns="91440" tIns="45720" rIns="91440" bIns="45720" rtlCol="0" anchor="t">
            <a:noAutofit/>
          </a:bodyPr>
          <a:lstStyle/>
          <a:p>
            <a:r>
              <a:rPr lang="en-US" sz="3600"/>
              <a:t>The AGS Way</a:t>
            </a:r>
          </a:p>
        </p:txBody>
      </p:sp>
      <p:pic>
        <p:nvPicPr>
          <p:cNvPr id="5" name="Picture 4" descr="A blue logo with a dog and a triangle&#10;&#10;Description automatically generated">
            <a:extLst>
              <a:ext uri="{FF2B5EF4-FFF2-40B4-BE49-F238E27FC236}">
                <a16:creationId xmlns:a16="http://schemas.microsoft.com/office/drawing/2014/main" id="{D7A95DAC-04E9-10BA-20C2-CC505666E524}"/>
              </a:ext>
            </a:extLst>
          </p:cNvPr>
          <p:cNvPicPr>
            <a:picLocks noChangeAspect="1"/>
          </p:cNvPicPr>
          <p:nvPr/>
        </p:nvPicPr>
        <p:blipFill>
          <a:blip r:embed="rId2"/>
          <a:stretch>
            <a:fillRect/>
          </a:stretch>
        </p:blipFill>
        <p:spPr>
          <a:xfrm>
            <a:off x="10602763" y="489995"/>
            <a:ext cx="1269621" cy="1218912"/>
          </a:xfrm>
          <a:prstGeom prst="rect">
            <a:avLst/>
          </a:prstGeom>
        </p:spPr>
      </p:pic>
      <p:sp>
        <p:nvSpPr>
          <p:cNvPr id="7" name="TextBox 6">
            <a:extLst>
              <a:ext uri="{FF2B5EF4-FFF2-40B4-BE49-F238E27FC236}">
                <a16:creationId xmlns:a16="http://schemas.microsoft.com/office/drawing/2014/main" id="{5BF97A08-2F63-F1F8-80ED-180E9424A229}"/>
              </a:ext>
            </a:extLst>
          </p:cNvPr>
          <p:cNvSpPr txBox="1"/>
          <p:nvPr/>
        </p:nvSpPr>
        <p:spPr>
          <a:xfrm>
            <a:off x="2606842" y="2118893"/>
            <a:ext cx="251326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t>Care </a:t>
            </a:r>
          </a:p>
          <a:p>
            <a:endParaRPr lang="en-US" sz="4000"/>
          </a:p>
          <a:p>
            <a:r>
              <a:rPr lang="en-US" sz="4000"/>
              <a:t>Aspire</a:t>
            </a:r>
          </a:p>
          <a:p>
            <a:endParaRPr lang="en-US" sz="4000"/>
          </a:p>
          <a:p>
            <a:r>
              <a:rPr lang="en-US" sz="4000"/>
              <a:t>Achieve</a:t>
            </a:r>
          </a:p>
        </p:txBody>
      </p:sp>
      <p:pic>
        <p:nvPicPr>
          <p:cNvPr id="8" name="Picture 7" descr="A group of people walking on a sidewalk&#10;&#10;Description automatically generated">
            <a:extLst>
              <a:ext uri="{FF2B5EF4-FFF2-40B4-BE49-F238E27FC236}">
                <a16:creationId xmlns:a16="http://schemas.microsoft.com/office/drawing/2014/main" id="{7049A7CD-A9D1-1465-3721-A624F3FF5018}"/>
              </a:ext>
            </a:extLst>
          </p:cNvPr>
          <p:cNvPicPr>
            <a:picLocks noChangeAspect="1"/>
          </p:cNvPicPr>
          <p:nvPr/>
        </p:nvPicPr>
        <p:blipFill>
          <a:blip r:embed="rId3"/>
          <a:stretch>
            <a:fillRect/>
          </a:stretch>
        </p:blipFill>
        <p:spPr>
          <a:xfrm>
            <a:off x="4889856" y="1803437"/>
            <a:ext cx="4688744" cy="4056035"/>
          </a:xfrm>
          <a:prstGeom prst="rect">
            <a:avLst/>
          </a:prstGeom>
        </p:spPr>
      </p:pic>
      <p:sp>
        <p:nvSpPr>
          <p:cNvPr id="6" name="TextBox 5"/>
          <p:cNvSpPr txBox="1"/>
          <p:nvPr/>
        </p:nvSpPr>
        <p:spPr>
          <a:xfrm>
            <a:off x="130629" y="156756"/>
            <a:ext cx="11887200" cy="6463308"/>
          </a:xfrm>
          <a:prstGeom prst="rect">
            <a:avLst/>
          </a:prstGeom>
          <a:noFill/>
          <a:ln w="38100">
            <a:solidFill>
              <a:srgbClr val="002060"/>
            </a:solidFill>
          </a:ln>
        </p:spPr>
        <p:txBody>
          <a:bodyPr wrap="square" rtlCol="0">
            <a:spAutoFit/>
          </a:bodyPr>
          <a:lstStyle/>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0117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EEB0-F0B6-9DF9-3DBC-1E324382C11B}"/>
              </a:ext>
            </a:extLst>
          </p:cNvPr>
          <p:cNvSpPr>
            <a:spLocks noGrp="1"/>
          </p:cNvSpPr>
          <p:nvPr>
            <p:ph type="title"/>
          </p:nvPr>
        </p:nvSpPr>
        <p:spPr/>
        <p:txBody>
          <a:bodyPr/>
          <a:lstStyle/>
          <a:p>
            <a:pPr algn="ctr"/>
            <a:r>
              <a:rPr lang="en-US" sz="3200" dirty="0">
                <a:ea typeface="Calibri Light" panose="020F0302020204030204"/>
                <a:cs typeface="Calibri Light" panose="020F0302020204030204"/>
              </a:rPr>
              <a:t>Expectations</a:t>
            </a:r>
            <a:endParaRPr lang="en-US" dirty="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76C2A180-B0A1-5C7D-DC75-41C36668A0F1}"/>
              </a:ext>
            </a:extLst>
          </p:cNvPr>
          <p:cNvSpPr>
            <a:spLocks noGrp="1"/>
          </p:cNvSpPr>
          <p:nvPr>
            <p:ph idx="1"/>
          </p:nvPr>
        </p:nvSpPr>
        <p:spPr/>
        <p:txBody>
          <a:bodyPr vert="horz" lIns="91440" tIns="45720" rIns="91440" bIns="45720" rtlCol="0" anchor="t">
            <a:normAutofit/>
          </a:bodyPr>
          <a:lstStyle/>
          <a:p>
            <a:r>
              <a:rPr lang="en-US" dirty="0">
                <a:ea typeface="Calibri"/>
                <a:cs typeface="Calibri"/>
              </a:rPr>
              <a:t>Arrive to school fully equipped to learn</a:t>
            </a:r>
          </a:p>
          <a:p>
            <a:r>
              <a:rPr lang="en-US" dirty="0">
                <a:ea typeface="Calibri"/>
                <a:cs typeface="Calibri"/>
              </a:rPr>
              <a:t>Arrive punctually – All students have maximum two minutes transition between lessons. </a:t>
            </a:r>
          </a:p>
          <a:p>
            <a:r>
              <a:rPr lang="en-US" dirty="0">
                <a:ea typeface="Calibri"/>
                <a:cs typeface="Calibri"/>
              </a:rPr>
              <a:t>Line up outside a classroom and enter quietly</a:t>
            </a:r>
          </a:p>
          <a:p>
            <a:r>
              <a:rPr lang="en-US" dirty="0">
                <a:ea typeface="Calibri"/>
                <a:cs typeface="Calibri"/>
              </a:rPr>
              <a:t>Silence for the register</a:t>
            </a:r>
          </a:p>
          <a:p>
            <a:r>
              <a:rPr lang="en-US" dirty="0">
                <a:ea typeface="Calibri"/>
                <a:cs typeface="Calibri"/>
              </a:rPr>
              <a:t>Do not disrupt others in their learning</a:t>
            </a:r>
          </a:p>
          <a:p>
            <a:r>
              <a:rPr lang="en-US" dirty="0">
                <a:ea typeface="Calibri"/>
                <a:cs typeface="Calibri"/>
              </a:rPr>
              <a:t>Phones/headphones/smartwatches - </a:t>
            </a:r>
            <a:r>
              <a:rPr lang="en-US" err="1">
                <a:ea typeface="Calibri"/>
                <a:cs typeface="Calibri"/>
              </a:rPr>
              <a:t>innappropiate</a:t>
            </a:r>
            <a:r>
              <a:rPr lang="en-US" dirty="0">
                <a:ea typeface="Calibri"/>
                <a:cs typeface="Calibri"/>
              </a:rPr>
              <a:t> use – confiscation</a:t>
            </a:r>
          </a:p>
          <a:p>
            <a:r>
              <a:rPr lang="en-US" dirty="0">
                <a:ea typeface="Calibri"/>
                <a:cs typeface="Calibri"/>
              </a:rPr>
              <a:t>Exit in an orderly manner as directed by staff</a:t>
            </a:r>
          </a:p>
          <a:p>
            <a:endParaRPr lang="en-US" dirty="0">
              <a:ea typeface="Calibri"/>
              <a:cs typeface="Calibri"/>
            </a:endParaRPr>
          </a:p>
          <a:p>
            <a:endParaRPr lang="en-US" dirty="0">
              <a:ea typeface="Calibri"/>
              <a:cs typeface="Calibri"/>
            </a:endParaRPr>
          </a:p>
          <a:p>
            <a:endParaRPr lang="en-US" sz="2000" dirty="0">
              <a:ea typeface="Calibri"/>
              <a:cs typeface="Calibri"/>
            </a:endParaRPr>
          </a:p>
        </p:txBody>
      </p:sp>
      <p:pic>
        <p:nvPicPr>
          <p:cNvPr id="4" name="Picture 3" descr="A logo for a school&#10;&#10;Description automatically generated">
            <a:extLst>
              <a:ext uri="{FF2B5EF4-FFF2-40B4-BE49-F238E27FC236}">
                <a16:creationId xmlns:a16="http://schemas.microsoft.com/office/drawing/2014/main" id="{88471D64-0078-8237-FBF5-0ACF99F9C830}"/>
              </a:ext>
            </a:extLst>
          </p:cNvPr>
          <p:cNvPicPr>
            <a:picLocks noChangeAspect="1"/>
          </p:cNvPicPr>
          <p:nvPr/>
        </p:nvPicPr>
        <p:blipFill>
          <a:blip r:embed="rId3"/>
          <a:stretch>
            <a:fillRect/>
          </a:stretch>
        </p:blipFill>
        <p:spPr>
          <a:xfrm>
            <a:off x="10535375" y="30110"/>
            <a:ext cx="1492197" cy="1683342"/>
          </a:xfrm>
          <a:prstGeom prst="rect">
            <a:avLst/>
          </a:prstGeom>
        </p:spPr>
      </p:pic>
    </p:spTree>
    <p:extLst>
      <p:ext uri="{BB962C8B-B14F-4D97-AF65-F5344CB8AC3E}">
        <p14:creationId xmlns:p14="http://schemas.microsoft.com/office/powerpoint/2010/main" val="144783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39B5-2454-D337-EFA6-7E4B7F28DD75}"/>
              </a:ext>
            </a:extLst>
          </p:cNvPr>
          <p:cNvSpPr>
            <a:spLocks noGrp="1"/>
          </p:cNvSpPr>
          <p:nvPr>
            <p:ph type="title"/>
          </p:nvPr>
        </p:nvSpPr>
        <p:spPr/>
        <p:txBody>
          <a:bodyPr/>
          <a:lstStyle/>
          <a:p>
            <a:pPr algn="ctr"/>
            <a:r>
              <a:rPr lang="en-US" sz="2800" dirty="0">
                <a:latin typeface="Verdana"/>
                <a:ea typeface="Calibri Light" panose="020F0302020204030204"/>
                <a:cs typeface="Calibri Light" panose="020F0302020204030204"/>
              </a:rPr>
              <a:t>The Study Period Expectations</a:t>
            </a:r>
            <a:endParaRPr lang="en-US" dirty="0">
              <a:ea typeface="Calibri Light" panose="020F0302020204030204"/>
              <a:cs typeface="Calibri Light" panose="020F0302020204030204"/>
            </a:endParaRPr>
          </a:p>
        </p:txBody>
      </p:sp>
      <p:sp>
        <p:nvSpPr>
          <p:cNvPr id="6" name="Content Placeholder 5">
            <a:extLst>
              <a:ext uri="{FF2B5EF4-FFF2-40B4-BE49-F238E27FC236}">
                <a16:creationId xmlns:a16="http://schemas.microsoft.com/office/drawing/2014/main" id="{F1CE9AC2-EBE7-2E45-6A00-26703CDBD0A1}"/>
              </a:ext>
            </a:extLst>
          </p:cNvPr>
          <p:cNvSpPr>
            <a:spLocks noGrp="1"/>
          </p:cNvSpPr>
          <p:nvPr>
            <p:ph idx="1"/>
          </p:nvPr>
        </p:nvSpPr>
        <p:spPr/>
        <p:txBody>
          <a:bodyPr vert="horz" lIns="91440" tIns="45720" rIns="91440" bIns="45720" rtlCol="0" anchor="t">
            <a:normAutofit lnSpcReduction="10000"/>
          </a:bodyPr>
          <a:lstStyle/>
          <a:p>
            <a:r>
              <a:rPr lang="en-US" sz="2000" dirty="0">
                <a:latin typeface="Verdana"/>
                <a:ea typeface="Verdana"/>
              </a:rPr>
              <a:t>Homework set by teacher(s)</a:t>
            </a:r>
            <a:endParaRPr lang="en-US" sz="2000" dirty="0">
              <a:latin typeface="Verdana"/>
              <a:ea typeface="Verdana"/>
              <a:cs typeface="Calibri" panose="020F0502020204030204"/>
            </a:endParaRPr>
          </a:p>
          <a:p>
            <a:r>
              <a:rPr lang="en-US" sz="2000" dirty="0">
                <a:latin typeface="Verdana"/>
                <a:ea typeface="Verdana"/>
              </a:rPr>
              <a:t>Complete the 1 – 1.5 hours after the lesson that you should do for each of your lessons;</a:t>
            </a:r>
          </a:p>
          <a:p>
            <a:r>
              <a:rPr lang="en-US" sz="2000" dirty="0">
                <a:latin typeface="Verdana"/>
                <a:ea typeface="Verdana"/>
              </a:rPr>
              <a:t>Go over the lesson content – practice exam papers/questions/</a:t>
            </a:r>
            <a:r>
              <a:rPr lang="en-US" sz="2000" dirty="0" err="1">
                <a:latin typeface="Verdana"/>
                <a:ea typeface="Verdana"/>
              </a:rPr>
              <a:t>markschemes</a:t>
            </a:r>
            <a:r>
              <a:rPr lang="en-US" sz="2000" dirty="0">
                <a:latin typeface="Verdana"/>
                <a:ea typeface="Verdana"/>
              </a:rPr>
              <a:t>/examiner reports</a:t>
            </a:r>
          </a:p>
          <a:p>
            <a:r>
              <a:rPr lang="en-US" sz="2000" dirty="0">
                <a:latin typeface="Verdana"/>
                <a:ea typeface="Verdana"/>
              </a:rPr>
              <a:t>Read the pages in the textbook directed to or other directed study (on Arbor)</a:t>
            </a:r>
          </a:p>
          <a:p>
            <a:r>
              <a:rPr lang="en-US" sz="2000" dirty="0">
                <a:latin typeface="Verdana"/>
                <a:ea typeface="Verdana"/>
              </a:rPr>
              <a:t>update notes</a:t>
            </a:r>
          </a:p>
          <a:p>
            <a:r>
              <a:rPr lang="en-US" sz="2000" dirty="0" err="1">
                <a:latin typeface="Verdana"/>
                <a:ea typeface="Verdana"/>
              </a:rPr>
              <a:t>organise</a:t>
            </a:r>
            <a:r>
              <a:rPr lang="en-US" sz="2000" dirty="0">
                <a:latin typeface="Verdana"/>
                <a:ea typeface="Verdana"/>
              </a:rPr>
              <a:t> folder</a:t>
            </a:r>
          </a:p>
          <a:p>
            <a:r>
              <a:rPr lang="en-US" sz="2000" dirty="0">
                <a:latin typeface="Verdana"/>
                <a:ea typeface="Verdana"/>
              </a:rPr>
              <a:t>Attend any ongoing enrichment </a:t>
            </a:r>
            <a:r>
              <a:rPr lang="en-US" sz="2000" dirty="0" err="1">
                <a:latin typeface="Verdana"/>
                <a:ea typeface="Verdana"/>
              </a:rPr>
              <a:t>ie</a:t>
            </a:r>
            <a:r>
              <a:rPr lang="en-US" sz="2000" dirty="0">
                <a:latin typeface="Verdana"/>
                <a:ea typeface="Verdana"/>
              </a:rPr>
              <a:t>. Lesson helping out or plan for your enrichment </a:t>
            </a:r>
            <a:r>
              <a:rPr lang="en-US" sz="2000" dirty="0" err="1">
                <a:latin typeface="Verdana"/>
                <a:ea typeface="Verdana"/>
              </a:rPr>
              <a:t>ie</a:t>
            </a:r>
            <a:r>
              <a:rPr lang="en-US" sz="2000" dirty="0">
                <a:latin typeface="Verdana"/>
                <a:ea typeface="Verdana"/>
              </a:rPr>
              <a:t> running a club, EPQ</a:t>
            </a:r>
          </a:p>
          <a:p>
            <a:r>
              <a:rPr lang="en-US" sz="2000" dirty="0">
                <a:latin typeface="Verdana"/>
                <a:ea typeface="Verdana"/>
              </a:rPr>
              <a:t>Revision - Check resource drawer – 6th Form revision resources</a:t>
            </a:r>
          </a:p>
          <a:p>
            <a:r>
              <a:rPr lang="en-US" sz="2000" dirty="0">
                <a:latin typeface="Verdana"/>
                <a:ea typeface="Verdana"/>
              </a:rPr>
              <a:t>Plan/update revision timetable</a:t>
            </a:r>
          </a:p>
          <a:p>
            <a:endParaRPr lang="en-US" sz="2000" dirty="0">
              <a:latin typeface="Verdana"/>
              <a:ea typeface="Verdana"/>
            </a:endParaRPr>
          </a:p>
        </p:txBody>
      </p:sp>
      <p:pic>
        <p:nvPicPr>
          <p:cNvPr id="7" name="Picture 6" descr="A logo for a school&#10;&#10;Description automatically generated">
            <a:extLst>
              <a:ext uri="{FF2B5EF4-FFF2-40B4-BE49-F238E27FC236}">
                <a16:creationId xmlns:a16="http://schemas.microsoft.com/office/drawing/2014/main" id="{C3580923-33BD-B59D-8EDA-024ED5B01B90}"/>
              </a:ext>
            </a:extLst>
          </p:cNvPr>
          <p:cNvPicPr>
            <a:picLocks noChangeAspect="1"/>
          </p:cNvPicPr>
          <p:nvPr/>
        </p:nvPicPr>
        <p:blipFill>
          <a:blip r:embed="rId2"/>
          <a:stretch>
            <a:fillRect/>
          </a:stretch>
        </p:blipFill>
        <p:spPr>
          <a:xfrm>
            <a:off x="10535375" y="30110"/>
            <a:ext cx="1660095" cy="1825410"/>
          </a:xfrm>
          <a:prstGeom prst="rect">
            <a:avLst/>
          </a:prstGeom>
        </p:spPr>
      </p:pic>
    </p:spTree>
    <p:extLst>
      <p:ext uri="{BB962C8B-B14F-4D97-AF65-F5344CB8AC3E}">
        <p14:creationId xmlns:p14="http://schemas.microsoft.com/office/powerpoint/2010/main" val="175304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green and orange circles&#10;&#10;Description automatically generated">
            <a:extLst>
              <a:ext uri="{FF2B5EF4-FFF2-40B4-BE49-F238E27FC236}">
                <a16:creationId xmlns:a16="http://schemas.microsoft.com/office/drawing/2014/main" id="{F1EF5E54-281F-BD25-22AE-439CD29DA3A5}"/>
              </a:ext>
            </a:extLst>
          </p:cNvPr>
          <p:cNvPicPr>
            <a:picLocks noChangeAspect="1"/>
          </p:cNvPicPr>
          <p:nvPr/>
        </p:nvPicPr>
        <p:blipFill>
          <a:blip r:embed="rId3"/>
          <a:stretch>
            <a:fillRect/>
          </a:stretch>
        </p:blipFill>
        <p:spPr>
          <a:xfrm>
            <a:off x="7131041" y="42739"/>
            <a:ext cx="1823392" cy="799709"/>
          </a:xfrm>
          <a:prstGeom prst="rect">
            <a:avLst/>
          </a:prstGeom>
        </p:spPr>
      </p:pic>
      <p:pic>
        <p:nvPicPr>
          <p:cNvPr id="5" name="Picture 4" descr="A logo of a person wearing a blue shirt&#10;&#10;Description automatically generated">
            <a:extLst>
              <a:ext uri="{FF2B5EF4-FFF2-40B4-BE49-F238E27FC236}">
                <a16:creationId xmlns:a16="http://schemas.microsoft.com/office/drawing/2014/main" id="{007772FC-B265-EF2A-C0FD-DBE180971C9F}"/>
              </a:ext>
            </a:extLst>
          </p:cNvPr>
          <p:cNvPicPr>
            <a:picLocks noChangeAspect="1"/>
          </p:cNvPicPr>
          <p:nvPr/>
        </p:nvPicPr>
        <p:blipFill>
          <a:blip r:embed="rId4"/>
          <a:stretch>
            <a:fillRect/>
          </a:stretch>
        </p:blipFill>
        <p:spPr>
          <a:xfrm>
            <a:off x="10757805" y="189424"/>
            <a:ext cx="1243934" cy="437418"/>
          </a:xfrm>
          <a:prstGeom prst="rect">
            <a:avLst/>
          </a:prstGeom>
        </p:spPr>
      </p:pic>
      <p:pic>
        <p:nvPicPr>
          <p:cNvPr id="6" name="Picture 5" descr="A close-up of a black background&#10;&#10;Description automatically generated">
            <a:extLst>
              <a:ext uri="{FF2B5EF4-FFF2-40B4-BE49-F238E27FC236}">
                <a16:creationId xmlns:a16="http://schemas.microsoft.com/office/drawing/2014/main" id="{41D8BF8E-989D-0FDE-C0C3-D84E2D41547A}"/>
              </a:ext>
            </a:extLst>
          </p:cNvPr>
          <p:cNvPicPr>
            <a:picLocks noChangeAspect="1"/>
          </p:cNvPicPr>
          <p:nvPr/>
        </p:nvPicPr>
        <p:blipFill>
          <a:blip r:embed="rId5"/>
          <a:stretch>
            <a:fillRect/>
          </a:stretch>
        </p:blipFill>
        <p:spPr>
          <a:xfrm>
            <a:off x="8954433" y="189424"/>
            <a:ext cx="1700628" cy="594478"/>
          </a:xfrm>
          <a:prstGeom prst="rect">
            <a:avLst/>
          </a:prstGeom>
        </p:spPr>
      </p:pic>
      <p:sp>
        <p:nvSpPr>
          <p:cNvPr id="3" name="TextBox 2">
            <a:extLst>
              <a:ext uri="{FF2B5EF4-FFF2-40B4-BE49-F238E27FC236}">
                <a16:creationId xmlns:a16="http://schemas.microsoft.com/office/drawing/2014/main" id="{DB444C73-E36D-DC29-0042-A3CBB1DC3084}"/>
              </a:ext>
            </a:extLst>
          </p:cNvPr>
          <p:cNvSpPr txBox="1"/>
          <p:nvPr/>
        </p:nvSpPr>
        <p:spPr>
          <a:xfrm>
            <a:off x="224030" y="172876"/>
            <a:ext cx="1312909"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Aptos" panose="02110004020202020204"/>
                <a:ea typeface="+mn-ea"/>
                <a:cs typeface="+mn-cs"/>
              </a:rPr>
              <a:t>What is Arbor?</a:t>
            </a:r>
            <a:endParaRPr kumimoji="0" lang="en-GB" sz="1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Arrow: Down 7">
            <a:extLst>
              <a:ext uri="{FF2B5EF4-FFF2-40B4-BE49-F238E27FC236}">
                <a16:creationId xmlns:a16="http://schemas.microsoft.com/office/drawing/2014/main" id="{965D48B4-840E-2B00-2E9B-CF3310D1183A}"/>
              </a:ext>
            </a:extLst>
          </p:cNvPr>
          <p:cNvSpPr/>
          <p:nvPr/>
        </p:nvSpPr>
        <p:spPr>
          <a:xfrm rot="16200000">
            <a:off x="1864486" y="168524"/>
            <a:ext cx="794328" cy="1385454"/>
          </a:xfrm>
          <a:prstGeom prst="down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E48314E5-0DC3-097F-0BC0-888C33FEC537}"/>
              </a:ext>
            </a:extLst>
          </p:cNvPr>
          <p:cNvSpPr txBox="1"/>
          <p:nvPr/>
        </p:nvSpPr>
        <p:spPr>
          <a:xfrm>
            <a:off x="3148281" y="427418"/>
            <a:ext cx="2545823" cy="830997"/>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ptos" panose="02110004020202020204"/>
                <a:ea typeface="+mn-ea"/>
                <a:cs typeface="+mn-cs"/>
              </a:rPr>
              <a:t>This is the Parent Portal delivering information between school and home</a:t>
            </a:r>
            <a:endParaRPr kumimoji="0" lang="en-GB" sz="10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Rectangle: Rounded Corners 15">
            <a:extLst>
              <a:ext uri="{FF2B5EF4-FFF2-40B4-BE49-F238E27FC236}">
                <a16:creationId xmlns:a16="http://schemas.microsoft.com/office/drawing/2014/main" id="{30A4917D-27E5-7EDD-F5AF-BED4651DD566}"/>
              </a:ext>
            </a:extLst>
          </p:cNvPr>
          <p:cNvSpPr/>
          <p:nvPr/>
        </p:nvSpPr>
        <p:spPr>
          <a:xfrm>
            <a:off x="538067" y="2433429"/>
            <a:ext cx="1774479" cy="932507"/>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Attendance</a:t>
            </a:r>
          </a:p>
        </p:txBody>
      </p:sp>
      <p:sp>
        <p:nvSpPr>
          <p:cNvPr id="17" name="Rectangle: Rounded Corners 16">
            <a:extLst>
              <a:ext uri="{FF2B5EF4-FFF2-40B4-BE49-F238E27FC236}">
                <a16:creationId xmlns:a16="http://schemas.microsoft.com/office/drawing/2014/main" id="{A5771ABB-EC72-9A00-18CA-2E6DE264FD01}"/>
              </a:ext>
            </a:extLst>
          </p:cNvPr>
          <p:cNvSpPr/>
          <p:nvPr/>
        </p:nvSpPr>
        <p:spPr>
          <a:xfrm>
            <a:off x="2619754" y="2433429"/>
            <a:ext cx="1774479" cy="932507"/>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Behaviour</a:t>
            </a:r>
          </a:p>
        </p:txBody>
      </p:sp>
      <p:sp>
        <p:nvSpPr>
          <p:cNvPr id="18" name="Rectangle: Rounded Corners 17">
            <a:extLst>
              <a:ext uri="{FF2B5EF4-FFF2-40B4-BE49-F238E27FC236}">
                <a16:creationId xmlns:a16="http://schemas.microsoft.com/office/drawing/2014/main" id="{52010945-2BAD-97D3-5927-F033C0AC0D2C}"/>
              </a:ext>
            </a:extLst>
          </p:cNvPr>
          <p:cNvSpPr/>
          <p:nvPr/>
        </p:nvSpPr>
        <p:spPr>
          <a:xfrm>
            <a:off x="538067" y="3553477"/>
            <a:ext cx="1774479" cy="932507"/>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ptos" panose="02110004020202020204"/>
                <a:ea typeface="+mn-ea"/>
                <a:cs typeface="+mn-cs"/>
              </a:rPr>
              <a:t>Communications</a:t>
            </a:r>
          </a:p>
        </p:txBody>
      </p:sp>
      <p:sp>
        <p:nvSpPr>
          <p:cNvPr id="19" name="Rectangle: Rounded Corners 18">
            <a:extLst>
              <a:ext uri="{FF2B5EF4-FFF2-40B4-BE49-F238E27FC236}">
                <a16:creationId xmlns:a16="http://schemas.microsoft.com/office/drawing/2014/main" id="{61B7A4D1-ACC9-A951-2F64-4769423072D4}"/>
              </a:ext>
            </a:extLst>
          </p:cNvPr>
          <p:cNvSpPr/>
          <p:nvPr/>
        </p:nvSpPr>
        <p:spPr>
          <a:xfrm>
            <a:off x="2619753" y="3553477"/>
            <a:ext cx="1774479" cy="932507"/>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Timetables</a:t>
            </a:r>
          </a:p>
        </p:txBody>
      </p:sp>
      <p:sp>
        <p:nvSpPr>
          <p:cNvPr id="21" name="Rectangle: Rounded Corners 20">
            <a:extLst>
              <a:ext uri="{FF2B5EF4-FFF2-40B4-BE49-F238E27FC236}">
                <a16:creationId xmlns:a16="http://schemas.microsoft.com/office/drawing/2014/main" id="{E78E0875-B034-A6DD-16B6-FF8BBF594161}"/>
              </a:ext>
            </a:extLst>
          </p:cNvPr>
          <p:cNvSpPr/>
          <p:nvPr/>
        </p:nvSpPr>
        <p:spPr>
          <a:xfrm>
            <a:off x="4701441" y="3535573"/>
            <a:ext cx="1774479" cy="932507"/>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Homework</a:t>
            </a:r>
          </a:p>
        </p:txBody>
      </p:sp>
      <p:sp>
        <p:nvSpPr>
          <p:cNvPr id="22" name="Rectangle: Rounded Corners 21">
            <a:extLst>
              <a:ext uri="{FF2B5EF4-FFF2-40B4-BE49-F238E27FC236}">
                <a16:creationId xmlns:a16="http://schemas.microsoft.com/office/drawing/2014/main" id="{9E52504A-8518-FC55-0D23-D1337B297A94}"/>
              </a:ext>
            </a:extLst>
          </p:cNvPr>
          <p:cNvSpPr/>
          <p:nvPr/>
        </p:nvSpPr>
        <p:spPr>
          <a:xfrm>
            <a:off x="4701142" y="2389920"/>
            <a:ext cx="1774479" cy="932507"/>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Assessment</a:t>
            </a:r>
          </a:p>
        </p:txBody>
      </p:sp>
      <p:sp>
        <p:nvSpPr>
          <p:cNvPr id="23" name="Rectangle 22">
            <a:extLst>
              <a:ext uri="{FF2B5EF4-FFF2-40B4-BE49-F238E27FC236}">
                <a16:creationId xmlns:a16="http://schemas.microsoft.com/office/drawing/2014/main" id="{98DDE03E-8FB3-FF45-4BEC-EC0127871849}"/>
              </a:ext>
            </a:extLst>
          </p:cNvPr>
          <p:cNvSpPr/>
          <p:nvPr/>
        </p:nvSpPr>
        <p:spPr>
          <a:xfrm>
            <a:off x="90535" y="108642"/>
            <a:ext cx="12013948" cy="6672404"/>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5" name="Picture 24">
            <a:extLst>
              <a:ext uri="{FF2B5EF4-FFF2-40B4-BE49-F238E27FC236}">
                <a16:creationId xmlns:a16="http://schemas.microsoft.com/office/drawing/2014/main" id="{B7862F42-A204-6E27-BF62-EBF731707CEE}"/>
              </a:ext>
            </a:extLst>
          </p:cNvPr>
          <p:cNvPicPr>
            <a:picLocks noChangeAspect="1"/>
          </p:cNvPicPr>
          <p:nvPr/>
        </p:nvPicPr>
        <p:blipFill>
          <a:blip r:embed="rId6"/>
          <a:stretch>
            <a:fillRect/>
          </a:stretch>
        </p:blipFill>
        <p:spPr>
          <a:xfrm>
            <a:off x="7117452" y="908351"/>
            <a:ext cx="4782037" cy="2533908"/>
          </a:xfrm>
          <a:prstGeom prst="rect">
            <a:avLst/>
          </a:prstGeom>
        </p:spPr>
      </p:pic>
      <p:pic>
        <p:nvPicPr>
          <p:cNvPr id="32" name="Picture 31">
            <a:extLst>
              <a:ext uri="{FF2B5EF4-FFF2-40B4-BE49-F238E27FC236}">
                <a16:creationId xmlns:a16="http://schemas.microsoft.com/office/drawing/2014/main" id="{6D9C4770-93AF-33EC-3E46-6024CBF6493C}"/>
              </a:ext>
            </a:extLst>
          </p:cNvPr>
          <p:cNvPicPr>
            <a:picLocks noChangeAspect="1"/>
          </p:cNvPicPr>
          <p:nvPr/>
        </p:nvPicPr>
        <p:blipFill>
          <a:blip r:embed="rId7"/>
          <a:stretch>
            <a:fillRect/>
          </a:stretch>
        </p:blipFill>
        <p:spPr>
          <a:xfrm>
            <a:off x="10403822" y="3571114"/>
            <a:ext cx="1461778" cy="2963331"/>
          </a:xfrm>
          <a:prstGeom prst="rect">
            <a:avLst/>
          </a:prstGeom>
        </p:spPr>
      </p:pic>
      <p:sp>
        <p:nvSpPr>
          <p:cNvPr id="33" name="Speech Bubble: Rectangle with Corners Rounded 32">
            <a:extLst>
              <a:ext uri="{FF2B5EF4-FFF2-40B4-BE49-F238E27FC236}">
                <a16:creationId xmlns:a16="http://schemas.microsoft.com/office/drawing/2014/main" id="{2EADF764-884B-D2AE-CC99-703EC8A9DFB6}"/>
              </a:ext>
            </a:extLst>
          </p:cNvPr>
          <p:cNvSpPr/>
          <p:nvPr/>
        </p:nvSpPr>
        <p:spPr>
          <a:xfrm>
            <a:off x="7666182" y="3586085"/>
            <a:ext cx="2498757" cy="658393"/>
          </a:xfrm>
          <a:prstGeom prst="wedgeRoundRectCallout">
            <a:avLst>
              <a:gd name="adj1" fmla="val 53080"/>
              <a:gd name="adj2" fmla="val 8273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ptos" panose="02110004020202020204"/>
                <a:ea typeface="+mn-ea"/>
                <a:cs typeface="+mn-cs"/>
              </a:rPr>
              <a:t>Arbor App - available to download on your App store (ios/android)</a:t>
            </a:r>
          </a:p>
        </p:txBody>
      </p:sp>
      <p:sp>
        <p:nvSpPr>
          <p:cNvPr id="34" name="Rectangle 33">
            <a:extLst>
              <a:ext uri="{FF2B5EF4-FFF2-40B4-BE49-F238E27FC236}">
                <a16:creationId xmlns:a16="http://schemas.microsoft.com/office/drawing/2014/main" id="{EEC1B254-B5D1-FAAC-8B42-1C4528D3845B}"/>
              </a:ext>
            </a:extLst>
          </p:cNvPr>
          <p:cNvSpPr/>
          <p:nvPr/>
        </p:nvSpPr>
        <p:spPr>
          <a:xfrm>
            <a:off x="7666181" y="4544840"/>
            <a:ext cx="2498757" cy="1404809"/>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Invites to sign into the portal will be sent out at the end of the first full week – check your  registered email</a:t>
            </a:r>
          </a:p>
        </p:txBody>
      </p:sp>
      <p:sp>
        <p:nvSpPr>
          <p:cNvPr id="35" name="Rectangle: Rounded Corners 34">
            <a:extLst>
              <a:ext uri="{FF2B5EF4-FFF2-40B4-BE49-F238E27FC236}">
                <a16:creationId xmlns:a16="http://schemas.microsoft.com/office/drawing/2014/main" id="{7FF30B41-94A3-B5D9-A846-076388DC8451}"/>
              </a:ext>
            </a:extLst>
          </p:cNvPr>
          <p:cNvSpPr/>
          <p:nvPr/>
        </p:nvSpPr>
        <p:spPr>
          <a:xfrm>
            <a:off x="2585460" y="4728491"/>
            <a:ext cx="1774479" cy="932507"/>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Amend personal details</a:t>
            </a:r>
          </a:p>
        </p:txBody>
      </p:sp>
      <p:pic>
        <p:nvPicPr>
          <p:cNvPr id="2" name="Picture 1">
            <a:extLst>
              <a:ext uri="{FF2B5EF4-FFF2-40B4-BE49-F238E27FC236}">
                <a16:creationId xmlns:a16="http://schemas.microsoft.com/office/drawing/2014/main" id="{A839B6E1-F7F1-8266-E345-DA8A41C5707D}"/>
              </a:ext>
            </a:extLst>
          </p:cNvPr>
          <p:cNvPicPr>
            <a:picLocks noChangeAspect="1"/>
          </p:cNvPicPr>
          <p:nvPr/>
        </p:nvPicPr>
        <p:blipFill>
          <a:blip r:embed="rId8"/>
          <a:stretch>
            <a:fillRect/>
          </a:stretch>
        </p:blipFill>
        <p:spPr>
          <a:xfrm>
            <a:off x="4908687" y="5004687"/>
            <a:ext cx="2222354" cy="944962"/>
          </a:xfrm>
          <a:prstGeom prst="rect">
            <a:avLst/>
          </a:prstGeom>
        </p:spPr>
      </p:pic>
      <p:sp>
        <p:nvSpPr>
          <p:cNvPr id="11" name="Rectangle 10">
            <a:extLst>
              <a:ext uri="{FF2B5EF4-FFF2-40B4-BE49-F238E27FC236}">
                <a16:creationId xmlns:a16="http://schemas.microsoft.com/office/drawing/2014/main" id="{3C579800-FC86-C936-5449-35EEA3452803}"/>
              </a:ext>
            </a:extLst>
          </p:cNvPr>
          <p:cNvSpPr/>
          <p:nvPr/>
        </p:nvSpPr>
        <p:spPr>
          <a:xfrm>
            <a:off x="5103628" y="5234374"/>
            <a:ext cx="1668153" cy="3693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Directed Study</a:t>
            </a:r>
          </a:p>
        </p:txBody>
      </p:sp>
    </p:spTree>
    <p:extLst>
      <p:ext uri="{BB962C8B-B14F-4D97-AF65-F5344CB8AC3E}">
        <p14:creationId xmlns:p14="http://schemas.microsoft.com/office/powerpoint/2010/main" val="686643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148046" y="156756"/>
            <a:ext cx="11887200" cy="6548844"/>
          </a:xfrm>
          <a:prstGeom prst="rect">
            <a:avLst/>
          </a:prstGeom>
          <a:noFill/>
          <a:ln w="3810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792479" y="1280159"/>
            <a:ext cx="9352186" cy="4950727"/>
          </a:xfrm>
          <a:prstGeom prst="rect">
            <a:avLst/>
          </a:prstGeom>
        </p:spPr>
      </p:pic>
      <p:sp>
        <p:nvSpPr>
          <p:cNvPr id="5" name="TextBox 4"/>
          <p:cNvSpPr txBox="1"/>
          <p:nvPr/>
        </p:nvSpPr>
        <p:spPr>
          <a:xfrm>
            <a:off x="435430" y="517510"/>
            <a:ext cx="6766560" cy="584775"/>
          </a:xfrm>
          <a:prstGeom prst="rect">
            <a:avLst/>
          </a:prstGeom>
          <a:noFill/>
          <a:ln w="3810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Taking internet safety seriously</a:t>
            </a:r>
          </a:p>
        </p:txBody>
      </p:sp>
    </p:spTree>
    <p:extLst>
      <p:ext uri="{BB962C8B-B14F-4D97-AF65-F5344CB8AC3E}">
        <p14:creationId xmlns:p14="http://schemas.microsoft.com/office/powerpoint/2010/main" val="76439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0221" y="269630"/>
            <a:ext cx="1806585" cy="1959974"/>
          </a:xfrm>
          <a:custGeom>
            <a:avLst/>
            <a:gdLst/>
            <a:ahLst/>
            <a:cxnLst/>
            <a:rect l="l" t="t" r="r" b="b"/>
            <a:pathLst>
              <a:path w="2709877" h="2939961">
                <a:moveTo>
                  <a:pt x="0" y="0"/>
                </a:moveTo>
                <a:lnTo>
                  <a:pt x="2709877" y="0"/>
                </a:lnTo>
                <a:lnTo>
                  <a:pt x="2709877" y="2939961"/>
                </a:lnTo>
                <a:lnTo>
                  <a:pt x="0" y="293996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a:off x="2543915" y="269631"/>
            <a:ext cx="3021991" cy="3332123"/>
          </a:xfrm>
          <a:custGeom>
            <a:avLst/>
            <a:gdLst/>
            <a:ahLst/>
            <a:cxnLst/>
            <a:rect l="l" t="t" r="r" b="b"/>
            <a:pathLst>
              <a:path w="4532986" h="4998185">
                <a:moveTo>
                  <a:pt x="0" y="0"/>
                </a:moveTo>
                <a:lnTo>
                  <a:pt x="4532986" y="0"/>
                </a:lnTo>
                <a:lnTo>
                  <a:pt x="4532986" y="4998185"/>
                </a:lnTo>
                <a:lnTo>
                  <a:pt x="0" y="499818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p:cNvSpPr txBox="1"/>
          <p:nvPr/>
        </p:nvSpPr>
        <p:spPr>
          <a:xfrm>
            <a:off x="5565906" y="476783"/>
            <a:ext cx="1434545" cy="883319"/>
          </a:xfrm>
          <a:prstGeom prst="rect">
            <a:avLst/>
          </a:prstGeom>
        </p:spPr>
        <p:txBody>
          <a:bodyPr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583" b="0" i="0" u="none" strike="noStrike" kern="1200" cap="none" spc="0" normalizeH="0" baseline="0" noProof="0">
                <a:ln>
                  <a:noFill/>
                </a:ln>
                <a:solidFill>
                  <a:srgbClr val="000000"/>
                </a:solidFill>
                <a:effectLst/>
                <a:uLnTx/>
                <a:uFillTx/>
                <a:latin typeface="Lilita One"/>
                <a:ea typeface="Lilita One"/>
                <a:cs typeface="Lilita One"/>
                <a:sym typeface="Lilita One"/>
              </a:rPr>
              <a:t>in school...</a:t>
            </a:r>
          </a:p>
        </p:txBody>
      </p:sp>
      <p:sp>
        <p:nvSpPr>
          <p:cNvPr id="7" name="TextBox 7"/>
          <p:cNvSpPr txBox="1"/>
          <p:nvPr/>
        </p:nvSpPr>
        <p:spPr>
          <a:xfrm>
            <a:off x="5565906" y="3198889"/>
            <a:ext cx="1858335" cy="421654"/>
          </a:xfrm>
          <a:prstGeom prst="rect">
            <a:avLst/>
          </a:prstGeom>
        </p:spPr>
        <p:txBody>
          <a:bodyPr wrap="square"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583" b="0" i="0" u="none" strike="noStrike" kern="1200" cap="none" spc="0" normalizeH="0" baseline="0" noProof="0">
                <a:ln>
                  <a:noFill/>
                </a:ln>
                <a:solidFill>
                  <a:srgbClr val="000000"/>
                </a:solidFill>
                <a:effectLst/>
                <a:uLnTx/>
                <a:uFillTx/>
                <a:latin typeface="Lilita One"/>
                <a:ea typeface="Lilita One"/>
                <a:cs typeface="Lilita One"/>
                <a:sym typeface="Lilita One"/>
              </a:rPr>
              <a:t>at home...</a:t>
            </a:r>
          </a:p>
        </p:txBody>
      </p:sp>
      <p:sp>
        <p:nvSpPr>
          <p:cNvPr id="8" name="TextBox 8"/>
          <p:cNvSpPr txBox="1"/>
          <p:nvPr/>
        </p:nvSpPr>
        <p:spPr>
          <a:xfrm>
            <a:off x="6907741" y="814939"/>
            <a:ext cx="4834146" cy="421654"/>
          </a:xfrm>
          <a:prstGeom prst="rect">
            <a:avLst/>
          </a:prstGeom>
        </p:spPr>
        <p:txBody>
          <a:bodyPr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133" b="0" i="0" u="none" strike="noStrike" kern="1200" cap="none" spc="0" normalizeH="0" baseline="0" noProof="0">
                <a:ln>
                  <a:noFill/>
                </a:ln>
                <a:solidFill>
                  <a:srgbClr val="484A5C"/>
                </a:solidFill>
                <a:effectLst/>
                <a:uLnTx/>
                <a:uFillTx/>
                <a:latin typeface="Lilita One"/>
                <a:ea typeface="Lilita One"/>
                <a:cs typeface="Lilita One"/>
                <a:sym typeface="Lilita One"/>
              </a:rPr>
              <a:t>use of generative AI such as </a:t>
            </a:r>
            <a:r>
              <a:rPr kumimoji="0" lang="en-US" sz="2583" b="0" i="0" u="none" strike="noStrike" kern="1200" cap="none" spc="0" normalizeH="0" baseline="0" noProof="0">
                <a:ln>
                  <a:noFill/>
                </a:ln>
                <a:solidFill>
                  <a:srgbClr val="484A5C"/>
                </a:solidFill>
                <a:effectLst/>
                <a:uLnTx/>
                <a:uFillTx/>
                <a:latin typeface="Lilita One"/>
                <a:ea typeface="Lilita One"/>
                <a:cs typeface="Lilita One"/>
                <a:sym typeface="Lilita One"/>
              </a:rPr>
              <a:t>Canva</a:t>
            </a:r>
          </a:p>
        </p:txBody>
      </p:sp>
      <p:sp>
        <p:nvSpPr>
          <p:cNvPr id="9" name="TextBox 9"/>
          <p:cNvSpPr txBox="1"/>
          <p:nvPr/>
        </p:nvSpPr>
        <p:spPr>
          <a:xfrm>
            <a:off x="6283179" y="1276093"/>
            <a:ext cx="4212059" cy="421654"/>
          </a:xfrm>
          <a:prstGeom prst="rect">
            <a:avLst/>
          </a:prstGeom>
        </p:spPr>
        <p:txBody>
          <a:bodyPr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400" b="0" i="0" u="none" strike="noStrike" kern="1200" cap="none" spc="0" normalizeH="0" baseline="0" noProof="0">
                <a:ln>
                  <a:noFill/>
                </a:ln>
                <a:solidFill>
                  <a:srgbClr val="484A5C"/>
                </a:solidFill>
                <a:effectLst/>
                <a:uLnTx/>
                <a:uFillTx/>
                <a:latin typeface="Lilita One"/>
                <a:ea typeface="Lilita One"/>
                <a:cs typeface="Lilita One"/>
                <a:sym typeface="Lilita One"/>
              </a:rPr>
              <a:t>building critical thinking </a:t>
            </a:r>
            <a:r>
              <a:rPr kumimoji="0" lang="en-US" sz="2583" b="0" i="0" u="none" strike="noStrike" kern="1200" cap="none" spc="0" normalizeH="0" baseline="0" noProof="0">
                <a:ln>
                  <a:noFill/>
                </a:ln>
                <a:solidFill>
                  <a:srgbClr val="484A5C"/>
                </a:solidFill>
                <a:effectLst/>
                <a:uLnTx/>
                <a:uFillTx/>
                <a:latin typeface="Lilita One"/>
                <a:ea typeface="Lilita One"/>
                <a:cs typeface="Lilita One"/>
                <a:sym typeface="Lilita One"/>
              </a:rPr>
              <a:t>skills</a:t>
            </a:r>
          </a:p>
        </p:txBody>
      </p:sp>
      <p:sp>
        <p:nvSpPr>
          <p:cNvPr id="10" name="TextBox 10"/>
          <p:cNvSpPr txBox="1"/>
          <p:nvPr/>
        </p:nvSpPr>
        <p:spPr>
          <a:xfrm>
            <a:off x="6626096" y="3982639"/>
            <a:ext cx="4526555" cy="421654"/>
          </a:xfrm>
          <a:prstGeom prst="rect">
            <a:avLst/>
          </a:prstGeom>
        </p:spPr>
        <p:txBody>
          <a:bodyPr wrap="square"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583" b="0" i="0" u="none" strike="noStrike" kern="1200" cap="none" spc="0" normalizeH="0" baseline="0" noProof="0">
                <a:ln>
                  <a:noFill/>
                </a:ln>
                <a:solidFill>
                  <a:srgbClr val="484A5C"/>
                </a:solidFill>
                <a:effectLst/>
                <a:uLnTx/>
                <a:uFillTx/>
                <a:latin typeface="Lilita One"/>
                <a:ea typeface="Lilita One"/>
                <a:cs typeface="Lilita One"/>
                <a:sym typeface="Lilita One"/>
              </a:rPr>
              <a:t>use of smart tutor chatbots</a:t>
            </a:r>
          </a:p>
        </p:txBody>
      </p:sp>
      <p:sp>
        <p:nvSpPr>
          <p:cNvPr id="11" name="TextBox 11"/>
          <p:cNvSpPr txBox="1"/>
          <p:nvPr/>
        </p:nvSpPr>
        <p:spPr>
          <a:xfrm>
            <a:off x="6965456" y="4504540"/>
            <a:ext cx="3847833" cy="421654"/>
          </a:xfrm>
          <a:prstGeom prst="rect">
            <a:avLst/>
          </a:prstGeom>
        </p:spPr>
        <p:txBody>
          <a:bodyPr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400" b="0" i="0" u="none" strike="noStrike" kern="1200" cap="none" spc="0" normalizeH="0" baseline="0" noProof="0">
                <a:ln>
                  <a:noFill/>
                </a:ln>
                <a:solidFill>
                  <a:srgbClr val="484A5C"/>
                </a:solidFill>
                <a:effectLst/>
                <a:uLnTx/>
                <a:uFillTx/>
                <a:latin typeface="Lilita One"/>
                <a:ea typeface="Lilita One"/>
                <a:cs typeface="Lilita One"/>
                <a:sym typeface="Lilita One"/>
              </a:rPr>
              <a:t>tailored to individual </a:t>
            </a:r>
            <a:r>
              <a:rPr kumimoji="0" lang="en-US" sz="2583" b="0" i="0" u="none" strike="noStrike" kern="1200" cap="none" spc="0" normalizeH="0" baseline="0" noProof="0">
                <a:ln>
                  <a:noFill/>
                </a:ln>
                <a:solidFill>
                  <a:srgbClr val="484A5C"/>
                </a:solidFill>
                <a:effectLst/>
                <a:uLnTx/>
                <a:uFillTx/>
                <a:latin typeface="Lilita One"/>
                <a:ea typeface="Lilita One"/>
                <a:cs typeface="Lilita One"/>
                <a:sym typeface="Lilita One"/>
              </a:rPr>
              <a:t>needs</a:t>
            </a:r>
          </a:p>
        </p:txBody>
      </p:sp>
      <p:sp>
        <p:nvSpPr>
          <p:cNvPr id="12" name="TextBox 12"/>
          <p:cNvSpPr txBox="1"/>
          <p:nvPr/>
        </p:nvSpPr>
        <p:spPr>
          <a:xfrm>
            <a:off x="5851343" y="5375973"/>
            <a:ext cx="5697819" cy="980140"/>
          </a:xfrm>
          <a:prstGeom prst="rect">
            <a:avLst/>
          </a:prstGeom>
        </p:spPr>
        <p:txBody>
          <a:bodyPr lIns="0" tIns="0" rIns="0" bIns="0" rtlCol="0" anchor="t">
            <a:spAutoFit/>
          </a:bodyPr>
          <a:lstStyle/>
          <a:p>
            <a:pPr marL="0" marR="0" lvl="0" indent="0" algn="ctr" defTabSz="914400" rtl="0" eaLnBrk="1" fontAlgn="auto" latinLnBrk="0" hangingPunct="1">
              <a:lnSpc>
                <a:spcPts val="3954"/>
              </a:lnSpc>
              <a:spcBef>
                <a:spcPct val="0"/>
              </a:spcBef>
              <a:spcAft>
                <a:spcPts val="0"/>
              </a:spcAft>
              <a:buClrTx/>
              <a:buSzTx/>
              <a:buFontTx/>
              <a:buNone/>
              <a:tabLst/>
              <a:defRPr/>
            </a:pPr>
            <a:r>
              <a:rPr kumimoji="0" lang="en-US" sz="2824" b="0" i="0" u="none" strike="noStrike" kern="1200" cap="none" spc="0" normalizeH="0" baseline="0" noProof="0">
                <a:ln>
                  <a:noFill/>
                </a:ln>
                <a:solidFill>
                  <a:srgbClr val="000000"/>
                </a:solidFill>
                <a:effectLst/>
                <a:uLnTx/>
                <a:uFillTx/>
                <a:latin typeface="Lilita One"/>
                <a:ea typeface="Lilita One"/>
                <a:cs typeface="Lilita One"/>
                <a:sym typeface="Lilita One"/>
              </a:rPr>
              <a:t>learning essential future digital skills</a:t>
            </a:r>
          </a:p>
        </p:txBody>
      </p:sp>
      <p:sp>
        <p:nvSpPr>
          <p:cNvPr id="13" name="TextBox 13"/>
          <p:cNvSpPr txBox="1"/>
          <p:nvPr/>
        </p:nvSpPr>
        <p:spPr>
          <a:xfrm>
            <a:off x="6283180" y="1682411"/>
            <a:ext cx="4759679" cy="421654"/>
          </a:xfrm>
          <a:prstGeom prst="rect">
            <a:avLst/>
          </a:prstGeom>
        </p:spPr>
        <p:txBody>
          <a:bodyPr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400" b="0" i="0" u="none" strike="noStrike" kern="1200" cap="none" spc="0" normalizeH="0" baseline="0" noProof="0">
                <a:ln>
                  <a:noFill/>
                </a:ln>
                <a:solidFill>
                  <a:srgbClr val="484A5C"/>
                </a:solidFill>
                <a:effectLst/>
                <a:uLnTx/>
                <a:uFillTx/>
                <a:latin typeface="Lilita One"/>
                <a:ea typeface="Lilita One"/>
                <a:cs typeface="Lilita One"/>
                <a:sym typeface="Lilita One"/>
              </a:rPr>
              <a:t>effective prompts and </a:t>
            </a:r>
            <a:r>
              <a:rPr kumimoji="0" lang="en-US" sz="2583" b="0" i="0" u="none" strike="noStrike" kern="1200" cap="none" spc="0" normalizeH="0" baseline="0" noProof="0">
                <a:ln>
                  <a:noFill/>
                </a:ln>
                <a:solidFill>
                  <a:srgbClr val="484A5C"/>
                </a:solidFill>
                <a:effectLst/>
                <a:uLnTx/>
                <a:uFillTx/>
                <a:latin typeface="Lilita One"/>
                <a:ea typeface="Lilita One"/>
                <a:cs typeface="Lilita One"/>
                <a:sym typeface="Lilita One"/>
              </a:rPr>
              <a:t>referencing</a:t>
            </a:r>
          </a:p>
        </p:txBody>
      </p:sp>
      <p:sp>
        <p:nvSpPr>
          <p:cNvPr id="14" name="TextBox 14"/>
          <p:cNvSpPr txBox="1"/>
          <p:nvPr/>
        </p:nvSpPr>
        <p:spPr>
          <a:xfrm>
            <a:off x="6760120" y="2130925"/>
            <a:ext cx="3607037" cy="421654"/>
          </a:xfrm>
          <a:prstGeom prst="rect">
            <a:avLst/>
          </a:prstGeom>
        </p:spPr>
        <p:txBody>
          <a:bodyPr wrap="square"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400" b="0" i="0" u="none" strike="noStrike" kern="1200" cap="none" spc="0" normalizeH="0" baseline="0" noProof="0">
                <a:ln>
                  <a:noFill/>
                </a:ln>
                <a:solidFill>
                  <a:srgbClr val="484A5C"/>
                </a:solidFill>
                <a:effectLst/>
                <a:uLnTx/>
                <a:uFillTx/>
                <a:latin typeface="Lilita One"/>
                <a:ea typeface="Lilita One"/>
                <a:cs typeface="Lilita One"/>
                <a:sym typeface="Lilita One"/>
              </a:rPr>
              <a:t>AI in </a:t>
            </a:r>
            <a:r>
              <a:rPr kumimoji="0" lang="en-US" sz="2583" b="0" i="0" u="none" strike="noStrike" kern="1200" cap="none" spc="0" normalizeH="0" baseline="0" noProof="0">
                <a:ln>
                  <a:noFill/>
                </a:ln>
                <a:solidFill>
                  <a:srgbClr val="484A5C"/>
                </a:solidFill>
                <a:effectLst/>
                <a:uLnTx/>
                <a:uFillTx/>
                <a:latin typeface="Lilita One"/>
                <a:ea typeface="Lilita One"/>
                <a:cs typeface="Lilita One"/>
                <a:sym typeface="Lilita One"/>
              </a:rPr>
              <a:t>assessment</a:t>
            </a:r>
          </a:p>
        </p:txBody>
      </p:sp>
      <p:sp>
        <p:nvSpPr>
          <p:cNvPr id="15" name="TextBox 15"/>
          <p:cNvSpPr txBox="1"/>
          <p:nvPr/>
        </p:nvSpPr>
        <p:spPr>
          <a:xfrm>
            <a:off x="7571802" y="3459592"/>
            <a:ext cx="3183772" cy="421654"/>
          </a:xfrm>
          <a:prstGeom prst="rect">
            <a:avLst/>
          </a:prstGeom>
        </p:spPr>
        <p:txBody>
          <a:bodyPr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583" b="0" i="0" u="none" strike="noStrike" kern="1200" cap="none" spc="0" normalizeH="0" baseline="0" noProof="0">
                <a:ln>
                  <a:noFill/>
                </a:ln>
                <a:solidFill>
                  <a:srgbClr val="484A5C"/>
                </a:solidFill>
                <a:effectLst/>
                <a:uLnTx/>
                <a:uFillTx/>
                <a:latin typeface="Lilita One"/>
                <a:ea typeface="Lilita One"/>
                <a:cs typeface="Lilita One"/>
                <a:sym typeface="Lilita One"/>
              </a:rPr>
              <a:t>24/7 learning support </a:t>
            </a:r>
          </a:p>
        </p:txBody>
      </p:sp>
      <p:sp>
        <p:nvSpPr>
          <p:cNvPr id="16" name="TextBox 16"/>
          <p:cNvSpPr txBox="1"/>
          <p:nvPr/>
        </p:nvSpPr>
        <p:spPr>
          <a:xfrm>
            <a:off x="6907741" y="2589304"/>
            <a:ext cx="3847833" cy="421654"/>
          </a:xfrm>
          <a:prstGeom prst="rect">
            <a:avLst/>
          </a:prstGeom>
        </p:spPr>
        <p:txBody>
          <a:bodyPr wrap="square" lIns="0" tIns="0" rIns="0" bIns="0" rtlCol="0" anchor="t">
            <a:spAutoFit/>
          </a:bodyPr>
          <a:lstStyle/>
          <a:p>
            <a:pPr marL="0" marR="0" lvl="0" indent="0" algn="ctr" defTabSz="914400" rtl="0" eaLnBrk="1" fontAlgn="auto" latinLnBrk="0" hangingPunct="1">
              <a:lnSpc>
                <a:spcPts val="3618"/>
              </a:lnSpc>
              <a:spcBef>
                <a:spcPct val="0"/>
              </a:spcBef>
              <a:spcAft>
                <a:spcPts val="0"/>
              </a:spcAft>
              <a:buClrTx/>
              <a:buSzTx/>
              <a:buFontTx/>
              <a:buNone/>
              <a:tabLst/>
              <a:defRPr/>
            </a:pPr>
            <a:r>
              <a:rPr kumimoji="0" lang="en-US" sz="2400" b="0" i="0" u="none" strike="noStrike" kern="1200" cap="none" spc="0" normalizeH="0" baseline="0" noProof="0">
                <a:ln>
                  <a:noFill/>
                </a:ln>
                <a:solidFill>
                  <a:srgbClr val="484A5C"/>
                </a:solidFill>
                <a:effectLst/>
                <a:uLnTx/>
                <a:uFillTx/>
                <a:latin typeface="Lilita One"/>
                <a:ea typeface="Lilita One"/>
                <a:cs typeface="Lilita One"/>
                <a:sym typeface="Lilita One"/>
              </a:rPr>
              <a:t>learn responsible </a:t>
            </a:r>
            <a:r>
              <a:rPr kumimoji="0" lang="en-US" sz="2583" b="0" i="0" u="none" strike="noStrike" kern="1200" cap="none" spc="0" normalizeH="0" baseline="0" noProof="0">
                <a:ln>
                  <a:noFill/>
                </a:ln>
                <a:solidFill>
                  <a:srgbClr val="484A5C"/>
                </a:solidFill>
                <a:effectLst/>
                <a:uLnTx/>
                <a:uFillTx/>
                <a:latin typeface="Lilita One"/>
                <a:ea typeface="Lilita One"/>
                <a:cs typeface="Lilita One"/>
                <a:sym typeface="Lilita One"/>
              </a:rPr>
              <a:t>use</a:t>
            </a:r>
          </a:p>
        </p:txBody>
      </p:sp>
      <p:sp>
        <p:nvSpPr>
          <p:cNvPr id="17" name="Rectangle 16">
            <a:extLst>
              <a:ext uri="{FF2B5EF4-FFF2-40B4-BE49-F238E27FC236}">
                <a16:creationId xmlns:a16="http://schemas.microsoft.com/office/drawing/2014/main" id="{961D54B6-5FCF-92A1-A545-8BB2A549880F}"/>
              </a:ext>
            </a:extLst>
          </p:cNvPr>
          <p:cNvSpPr/>
          <p:nvPr/>
        </p:nvSpPr>
        <p:spPr>
          <a:xfrm>
            <a:off x="260221" y="3620543"/>
            <a:ext cx="5591122" cy="32374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1D35"/>
                </a:solidFill>
                <a:effectLst/>
                <a:uLnTx/>
                <a:uFillTx/>
                <a:latin typeface="Google Sans"/>
                <a:ea typeface="+mn-ea"/>
                <a:cs typeface="+mn-cs"/>
              </a:rPr>
              <a:t>AI is a highly useful tool in sixth form for tasks like research, personalized learning, administrative efficiency, and generating creative content, </a:t>
            </a:r>
            <a:r>
              <a:rPr kumimoji="0" lang="en-GB" sz="1800" b="1" i="0" u="none" strike="noStrike" kern="1200" cap="none" spc="0" normalizeH="0" baseline="0" noProof="0" dirty="0">
                <a:ln>
                  <a:noFill/>
                </a:ln>
                <a:solidFill>
                  <a:srgbClr val="001D35"/>
                </a:solidFill>
                <a:effectLst/>
                <a:uLnTx/>
                <a:uFillTx/>
                <a:latin typeface="Google Sans"/>
                <a:ea typeface="+mn-ea"/>
                <a:cs typeface="+mn-cs"/>
              </a:rPr>
              <a:t>but students must use it ethically and critically, understanding its limitations and avoiding plagiarism by adding their own ideas and verifying information.</a:t>
            </a:r>
            <a:r>
              <a:rPr kumimoji="0" lang="en-GB" sz="1800" b="0" i="0" u="none" strike="noStrike" kern="1200" cap="none" spc="0" normalizeH="0" baseline="0" noProof="0" dirty="0">
                <a:ln>
                  <a:noFill/>
                </a:ln>
                <a:solidFill>
                  <a:srgbClr val="001D35"/>
                </a:solidFill>
                <a:effectLst/>
                <a:uLnTx/>
                <a:uFillTx/>
                <a:latin typeface="Google Sans"/>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1D35"/>
                </a:solidFill>
                <a:effectLst/>
                <a:uLnTx/>
                <a:uFillTx/>
                <a:latin typeface="Google Sans"/>
                <a:ea typeface="+mn-ea"/>
                <a:cs typeface="+mn-cs"/>
              </a:rPr>
              <a:t>AI should complement, not replace, teacher input and critical engagement with the material.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F5FA059-FE42-75E3-EE06-5FAE5B7C0241}"/>
              </a:ext>
            </a:extLst>
          </p:cNvPr>
          <p:cNvSpPr txBox="1"/>
          <p:nvPr/>
        </p:nvSpPr>
        <p:spPr>
          <a:xfrm>
            <a:off x="1116419" y="3700130"/>
            <a:ext cx="39021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How useful is AI for sixth from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4F9DE-346D-2900-862B-4D5D31E88B7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9C512FC-1784-6F4A-D77A-BFC249605C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5" name="TextBox 4">
            <a:extLst>
              <a:ext uri="{FF2B5EF4-FFF2-40B4-BE49-F238E27FC236}">
                <a16:creationId xmlns:a16="http://schemas.microsoft.com/office/drawing/2014/main" id="{DD127C3C-3EC2-8FB7-02D5-3EDDBE6C226F}"/>
              </a:ext>
            </a:extLst>
          </p:cNvPr>
          <p:cNvSpPr txBox="1"/>
          <p:nvPr/>
        </p:nvSpPr>
        <p:spPr>
          <a:xfrm>
            <a:off x="202936" y="81677"/>
            <a:ext cx="11887200" cy="923330"/>
          </a:xfrm>
          <a:prstGeom prst="rect">
            <a:avLst/>
          </a:prstGeom>
          <a:noFill/>
          <a:ln w="38100">
            <a:solidFill>
              <a:srgbClr val="002060"/>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13C2B2C-7C69-E65C-91B5-A83910842B8E}"/>
              </a:ext>
            </a:extLst>
          </p:cNvPr>
          <p:cNvPicPr>
            <a:picLocks noChangeAspect="1"/>
          </p:cNvPicPr>
          <p:nvPr/>
        </p:nvPicPr>
        <p:blipFill>
          <a:blip r:embed="rId3"/>
          <a:stretch>
            <a:fillRect/>
          </a:stretch>
        </p:blipFill>
        <p:spPr>
          <a:xfrm>
            <a:off x="304801" y="1185428"/>
            <a:ext cx="8517574" cy="2609972"/>
          </a:xfrm>
          <a:prstGeom prst="rect">
            <a:avLst/>
          </a:prstGeom>
        </p:spPr>
      </p:pic>
      <p:pic>
        <p:nvPicPr>
          <p:cNvPr id="10" name="Picture 9">
            <a:extLst>
              <a:ext uri="{FF2B5EF4-FFF2-40B4-BE49-F238E27FC236}">
                <a16:creationId xmlns:a16="http://schemas.microsoft.com/office/drawing/2014/main" id="{BCAFF057-5E7F-9495-A8A9-7D678912F529}"/>
              </a:ext>
            </a:extLst>
          </p:cNvPr>
          <p:cNvPicPr>
            <a:picLocks noChangeAspect="1"/>
          </p:cNvPicPr>
          <p:nvPr/>
        </p:nvPicPr>
        <p:blipFill>
          <a:blip r:embed="rId4"/>
          <a:stretch>
            <a:fillRect/>
          </a:stretch>
        </p:blipFill>
        <p:spPr>
          <a:xfrm>
            <a:off x="241923" y="3429000"/>
            <a:ext cx="7771944" cy="3286219"/>
          </a:xfrm>
          <a:prstGeom prst="rect">
            <a:avLst/>
          </a:prstGeom>
        </p:spPr>
      </p:pic>
      <p:sp>
        <p:nvSpPr>
          <p:cNvPr id="12" name="TextBox 11">
            <a:extLst>
              <a:ext uri="{FF2B5EF4-FFF2-40B4-BE49-F238E27FC236}">
                <a16:creationId xmlns:a16="http://schemas.microsoft.com/office/drawing/2014/main" id="{61FA1E1F-27C4-F31B-7464-9EF87BCE7F94}"/>
              </a:ext>
            </a:extLst>
          </p:cNvPr>
          <p:cNvSpPr txBox="1"/>
          <p:nvPr/>
        </p:nvSpPr>
        <p:spPr>
          <a:xfrm>
            <a:off x="7036095" y="6226571"/>
            <a:ext cx="609777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https://www.anthonygell.co.uk/parents/term-dates/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096BB92-A5AA-6194-D8F9-D58BAB265840}"/>
              </a:ext>
            </a:extLst>
          </p:cNvPr>
          <p:cNvPicPr>
            <a:picLocks noChangeAspect="1"/>
          </p:cNvPicPr>
          <p:nvPr/>
        </p:nvPicPr>
        <p:blipFill>
          <a:blip r:embed="rId6"/>
          <a:stretch>
            <a:fillRect/>
          </a:stretch>
        </p:blipFill>
        <p:spPr>
          <a:xfrm>
            <a:off x="840687" y="235606"/>
            <a:ext cx="9681287" cy="859611"/>
          </a:xfrm>
          <a:prstGeom prst="rect">
            <a:avLst/>
          </a:prstGeom>
        </p:spPr>
      </p:pic>
    </p:spTree>
    <p:extLst>
      <p:ext uri="{BB962C8B-B14F-4D97-AF65-F5344CB8AC3E}">
        <p14:creationId xmlns:p14="http://schemas.microsoft.com/office/powerpoint/2010/main" val="3792690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6" name="TextBox 5"/>
          <p:cNvSpPr txBox="1"/>
          <p:nvPr/>
        </p:nvSpPr>
        <p:spPr>
          <a:xfrm>
            <a:off x="130629" y="156756"/>
            <a:ext cx="11887200" cy="4216539"/>
          </a:xfrm>
          <a:prstGeom prst="rect">
            <a:avLst/>
          </a:prstGeom>
          <a:noFill/>
          <a:ln w="38100">
            <a:solidFill>
              <a:srgbClr val="002060"/>
            </a:solidFill>
          </a:ln>
        </p:spPr>
        <p:txBody>
          <a:bodyPr wrap="square" lIns="91440" tIns="45720" rIns="91440" bIns="45720" rtlCol="0" anchor="t">
            <a:spAutoFit/>
          </a:bodyPr>
          <a:lstStyle/>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400" b="0" i="0" kern="1200" dirty="0">
              <a:solidFill>
                <a:schemeClr val="tx1"/>
              </a:solidFill>
              <a:effectLst/>
            </a:endParaRPr>
          </a:p>
          <a:p>
            <a:r>
              <a:rPr lang="en-GB" sz="1400" b="1" u="sng" dirty="0">
                <a:latin typeface="Verdana"/>
                <a:ea typeface="Verdana"/>
              </a:rPr>
              <a:t>PSHE/Personal Development</a:t>
            </a:r>
          </a:p>
          <a:p>
            <a:endParaRPr lang="en-GB" sz="1400" dirty="0">
              <a:latin typeface="Verdana"/>
              <a:ea typeface="Verdana"/>
            </a:endParaRPr>
          </a:p>
          <a:p>
            <a:r>
              <a:rPr lang="en-GB" sz="1400" dirty="0">
                <a:latin typeface="Verdana"/>
                <a:ea typeface="Verdana"/>
              </a:rPr>
              <a:t>Change, Live, Grow – Safety, ‘What’s the Harm’, ‘Drink, Drugs and Decisions’ – 1</a:t>
            </a:r>
            <a:r>
              <a:rPr lang="en-GB" sz="1400" baseline="30000" dirty="0">
                <a:latin typeface="Verdana"/>
                <a:ea typeface="Verdana"/>
              </a:rPr>
              <a:t>st</a:t>
            </a:r>
            <a:r>
              <a:rPr lang="en-GB" sz="1400" dirty="0">
                <a:latin typeface="Verdana"/>
                <a:ea typeface="Verdana"/>
              </a:rPr>
              <a:t> Dec </a:t>
            </a:r>
          </a:p>
          <a:p>
            <a:endParaRPr lang="en-GB" sz="1400" dirty="0">
              <a:latin typeface="Verdana"/>
              <a:ea typeface="Verdana"/>
            </a:endParaRPr>
          </a:p>
          <a:p>
            <a:r>
              <a:rPr lang="en-GB" sz="1400" dirty="0">
                <a:latin typeface="Verdana"/>
                <a:ea typeface="Verdana"/>
              </a:rPr>
              <a:t>Living/Cooking on a budget day – 12</a:t>
            </a:r>
            <a:r>
              <a:rPr lang="en-GB" sz="1400" baseline="30000" dirty="0">
                <a:latin typeface="Verdana"/>
                <a:ea typeface="Verdana"/>
              </a:rPr>
              <a:t>th</a:t>
            </a:r>
            <a:r>
              <a:rPr lang="en-GB" sz="1400" dirty="0">
                <a:latin typeface="Verdana"/>
                <a:ea typeface="Verdana"/>
              </a:rPr>
              <a:t> Feb</a:t>
            </a:r>
          </a:p>
          <a:p>
            <a:endParaRPr lang="en-GB" sz="1400" dirty="0">
              <a:latin typeface="Verdana"/>
              <a:ea typeface="Verdana"/>
            </a:endParaRPr>
          </a:p>
          <a:p>
            <a:r>
              <a:rPr lang="en-GB" sz="1400" dirty="0">
                <a:latin typeface="Verdana" panose="020B0604030504040204" pitchFamily="34" charset="0"/>
                <a:ea typeface="Verdana" panose="020B0604030504040204" pitchFamily="34" charset="0"/>
              </a:rPr>
              <a:t>Sexual Health Workshop (tbc)</a:t>
            </a:r>
          </a:p>
          <a:p>
            <a:endParaRPr lang="en-GB" sz="1400" dirty="0">
              <a:latin typeface="Verdana" panose="020B0604030504040204" pitchFamily="34" charset="0"/>
              <a:ea typeface="Verdana" panose="020B0604030504040204" pitchFamily="34" charset="0"/>
            </a:endParaRPr>
          </a:p>
          <a:p>
            <a:r>
              <a:rPr lang="en-GB" sz="1400" dirty="0">
                <a:latin typeface="Verdana" panose="020B0604030504040204" pitchFamily="34" charset="0"/>
                <a:ea typeface="Verdana" panose="020B0604030504040204" pitchFamily="34" charset="0"/>
              </a:rPr>
              <a:t>Derby Uni – Apprenticeship Fair - tbc</a:t>
            </a:r>
          </a:p>
          <a:p>
            <a:endParaRPr lang="en-GB" sz="1400" dirty="0">
              <a:latin typeface="Verdana" panose="020B0604030504040204" pitchFamily="34" charset="0"/>
              <a:ea typeface="Verdana" panose="020B0604030504040204" pitchFamily="34" charset="0"/>
            </a:endParaRPr>
          </a:p>
          <a:p>
            <a:r>
              <a:rPr lang="en-GB" sz="1400" dirty="0">
                <a:latin typeface="Verdana" panose="020B0604030504040204" pitchFamily="34" charset="0"/>
                <a:ea typeface="Verdana" panose="020B0604030504040204" pitchFamily="34" charset="0"/>
              </a:rPr>
              <a:t>Personal Development lessons – personal statements, CVs. </a:t>
            </a:r>
          </a:p>
          <a:p>
            <a:endParaRPr lang="en-GB" sz="1400" dirty="0">
              <a:latin typeface="Verdana" panose="020B0604030504040204" pitchFamily="34" charset="0"/>
              <a:ea typeface="Verdana" panose="020B0604030504040204" pitchFamily="34" charset="0"/>
            </a:endParaRPr>
          </a:p>
          <a:p>
            <a:r>
              <a:rPr lang="en-GB" sz="1400" dirty="0">
                <a:latin typeface="Verdana" panose="020B0604030504040204" pitchFamily="34" charset="0"/>
                <a:ea typeface="Verdana" panose="020B0604030504040204" pitchFamily="34" charset="0"/>
              </a:rPr>
              <a:t>Careers Advisor </a:t>
            </a:r>
            <a:endParaRPr lang="en-GB" dirty="0">
              <a:latin typeface="Verdana" panose="020B0604030504040204" pitchFamily="34" charset="0"/>
              <a:ea typeface="Verdana" panose="020B0604030504040204" pitchFamily="34" charset="0"/>
            </a:endParaRPr>
          </a:p>
          <a:p>
            <a:pPr fontAlgn="base"/>
            <a:endParaRPr lang="en-GB" dirty="0">
              <a:latin typeface="Verdana" panose="020B0604030504040204" pitchFamily="34" charset="0"/>
              <a:ea typeface="Verdana" panose="020B0604030504040204" pitchFamily="34" charset="0"/>
            </a:endParaRPr>
          </a:p>
        </p:txBody>
      </p:sp>
      <p:sp>
        <p:nvSpPr>
          <p:cNvPr id="7" name="TextBox 6"/>
          <p:cNvSpPr txBox="1"/>
          <p:nvPr/>
        </p:nvSpPr>
        <p:spPr>
          <a:xfrm>
            <a:off x="435429" y="517510"/>
            <a:ext cx="9509759" cy="584775"/>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How will we support your child’s next steps?</a:t>
            </a:r>
          </a:p>
        </p:txBody>
      </p:sp>
    </p:spTree>
    <p:extLst>
      <p:ext uri="{BB962C8B-B14F-4D97-AF65-F5344CB8AC3E}">
        <p14:creationId xmlns:p14="http://schemas.microsoft.com/office/powerpoint/2010/main" val="393384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69D8-F842-6E14-BD50-E935CC1BD55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573F7043-0714-BDB0-7754-9A8E920AEFE4}"/>
              </a:ext>
            </a:extLst>
          </p:cNvPr>
          <p:cNvPicPr>
            <a:picLocks noGrp="1" noChangeAspect="1"/>
          </p:cNvPicPr>
          <p:nvPr>
            <p:ph idx="1"/>
          </p:nvPr>
        </p:nvPicPr>
        <p:blipFill>
          <a:blip r:embed="rId2"/>
          <a:stretch>
            <a:fillRect/>
          </a:stretch>
        </p:blipFill>
        <p:spPr>
          <a:xfrm>
            <a:off x="1956391" y="0"/>
            <a:ext cx="7851686" cy="6042924"/>
          </a:xfrm>
          <a:prstGeom prst="rect">
            <a:avLst/>
          </a:prstGeom>
        </p:spPr>
      </p:pic>
    </p:spTree>
    <p:extLst>
      <p:ext uri="{BB962C8B-B14F-4D97-AF65-F5344CB8AC3E}">
        <p14:creationId xmlns:p14="http://schemas.microsoft.com/office/powerpoint/2010/main" val="4176693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191589" y="156756"/>
            <a:ext cx="11887200" cy="1477328"/>
          </a:xfrm>
          <a:prstGeom prst="rect">
            <a:avLst/>
          </a:prstGeom>
          <a:noFill/>
          <a:ln w="38100">
            <a:solidFill>
              <a:srgbClr val="002060"/>
            </a:solidFill>
          </a:ln>
        </p:spPr>
        <p:txBody>
          <a:bodyPr wrap="square" lIns="91440" tIns="45720" rIns="91440" bIns="45720" rtlCol="0" anchor="t">
            <a:spAutoFit/>
          </a:bodyPr>
          <a:lstStyle/>
          <a:p>
            <a:pPr marL="285750" indent="-285750" fontAlgn="base">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fontAlgn="base">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fontAlgn="base">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fontAlgn="base"/>
            <a:endParaRPr lang="en-GB" dirty="0">
              <a:latin typeface="Verdana" panose="020B0604030504040204" pitchFamily="34" charset="0"/>
              <a:ea typeface="Verdana" panose="020B0604030504040204" pitchFamily="34" charset="0"/>
            </a:endParaRPr>
          </a:p>
          <a:p>
            <a:endParaRPr lang="en-GB" dirty="0">
              <a:latin typeface="Verdana"/>
              <a:ea typeface="Verdana"/>
            </a:endParaRPr>
          </a:p>
        </p:txBody>
      </p:sp>
      <p:sp>
        <p:nvSpPr>
          <p:cNvPr id="6" name="TextBox 5"/>
          <p:cNvSpPr txBox="1"/>
          <p:nvPr/>
        </p:nvSpPr>
        <p:spPr>
          <a:xfrm>
            <a:off x="513803" y="317212"/>
            <a:ext cx="8657905" cy="584775"/>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Enrichment Activities to get involved</a:t>
            </a:r>
            <a:r>
              <a:rPr lang="en-GB" sz="3200" baseline="0" dirty="0">
                <a:latin typeface="Verdana" panose="020B0604030504040204" pitchFamily="34" charset="0"/>
                <a:ea typeface="Verdana" panose="020B0604030504040204" pitchFamily="34" charset="0"/>
              </a:rPr>
              <a:t> in.</a:t>
            </a:r>
            <a:endParaRPr lang="en-GB" sz="32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4EA75305-616A-F65F-6C1B-0D7C59746E52}"/>
              </a:ext>
            </a:extLst>
          </p:cNvPr>
          <p:cNvSpPr txBox="1"/>
          <p:nvPr/>
        </p:nvSpPr>
        <p:spPr>
          <a:xfrm>
            <a:off x="530087" y="1888434"/>
            <a:ext cx="1124778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Verdana"/>
                <a:ea typeface="Calibri"/>
                <a:cs typeface="Calibri"/>
              </a:rPr>
              <a:t>Classroom Assistant;  Examples; Technology, Science, English, BSL</a:t>
            </a:r>
            <a:endParaRPr lang="en-US" dirty="0">
              <a:latin typeface="Verdana"/>
              <a:ea typeface="Verdana"/>
            </a:endParaRPr>
          </a:p>
          <a:p>
            <a:r>
              <a:rPr lang="en-US" dirty="0">
                <a:latin typeface="Verdana"/>
                <a:ea typeface="Calibri"/>
                <a:cs typeface="Calibri"/>
              </a:rPr>
              <a:t>Parents Evenings</a:t>
            </a:r>
          </a:p>
          <a:p>
            <a:r>
              <a:rPr lang="en-US" dirty="0">
                <a:latin typeface="Verdana"/>
                <a:ea typeface="Calibri"/>
                <a:cs typeface="Calibri"/>
              </a:rPr>
              <a:t>Open Evenings – tours, subject Ambassadors</a:t>
            </a:r>
          </a:p>
          <a:p>
            <a:r>
              <a:rPr lang="en-US" dirty="0">
                <a:latin typeface="Verdana"/>
                <a:ea typeface="Calibri"/>
                <a:cs typeface="Calibri"/>
              </a:rPr>
              <a:t>Run clubs – Can choose a club to help with or set up</a:t>
            </a:r>
          </a:p>
          <a:p>
            <a:r>
              <a:rPr lang="en-US" dirty="0">
                <a:latin typeface="Verdana"/>
                <a:ea typeface="Calibri"/>
                <a:cs typeface="Calibri"/>
              </a:rPr>
              <a:t>School newsletter assistants</a:t>
            </a:r>
          </a:p>
          <a:p>
            <a:r>
              <a:rPr lang="en-US" dirty="0">
                <a:latin typeface="Verdana"/>
                <a:ea typeface="Calibri"/>
                <a:cs typeface="Calibri"/>
              </a:rPr>
              <a:t>Reading Buddies</a:t>
            </a:r>
          </a:p>
          <a:p>
            <a:r>
              <a:rPr lang="en-US" dirty="0">
                <a:latin typeface="Verdana"/>
                <a:ea typeface="Calibri"/>
                <a:cs typeface="Calibri"/>
              </a:rPr>
              <a:t>Tea, Tech and Talk</a:t>
            </a:r>
          </a:p>
          <a:p>
            <a:r>
              <a:rPr lang="en-US" dirty="0">
                <a:latin typeface="Verdana"/>
                <a:ea typeface="Calibri"/>
                <a:cs typeface="Calibri"/>
              </a:rPr>
              <a:t>Music assistants</a:t>
            </a:r>
          </a:p>
          <a:p>
            <a:r>
              <a:rPr lang="en-US" dirty="0">
                <a:latin typeface="Verdana"/>
                <a:ea typeface="Calibri"/>
                <a:cs typeface="Calibri"/>
              </a:rPr>
              <a:t>Event </a:t>
            </a:r>
            <a:r>
              <a:rPr lang="en-US" err="1">
                <a:latin typeface="Verdana"/>
                <a:ea typeface="Calibri"/>
                <a:cs typeface="Calibri"/>
              </a:rPr>
              <a:t>organisation</a:t>
            </a:r>
            <a:endParaRPr lang="en-US">
              <a:latin typeface="Verdana"/>
              <a:ea typeface="Calibri"/>
              <a:cs typeface="Calibri"/>
            </a:endParaRPr>
          </a:p>
          <a:p>
            <a:r>
              <a:rPr lang="en-US" dirty="0">
                <a:latin typeface="Verdana"/>
                <a:ea typeface="Calibri"/>
                <a:cs typeface="Calibri"/>
              </a:rPr>
              <a:t>Sports help </a:t>
            </a:r>
          </a:p>
          <a:p>
            <a:r>
              <a:rPr lang="en-US" dirty="0">
                <a:latin typeface="Verdana"/>
                <a:ea typeface="Calibri"/>
                <a:cs typeface="Calibri"/>
              </a:rPr>
              <a:t>Sports Leaders – Qualification</a:t>
            </a:r>
          </a:p>
          <a:p>
            <a:r>
              <a:rPr lang="en-US" dirty="0">
                <a:latin typeface="Verdana"/>
                <a:ea typeface="Calibri"/>
                <a:cs typeface="Calibri"/>
              </a:rPr>
              <a:t>Sixth form Student Council</a:t>
            </a:r>
          </a:p>
          <a:p>
            <a:r>
              <a:rPr lang="en-US" dirty="0">
                <a:latin typeface="Verdana"/>
                <a:ea typeface="Calibri"/>
                <a:cs typeface="Calibri"/>
              </a:rPr>
              <a:t>Student Parliament</a:t>
            </a:r>
          </a:p>
          <a:p>
            <a:r>
              <a:rPr lang="en-US" dirty="0">
                <a:latin typeface="Verdana"/>
                <a:ea typeface="Calibri"/>
                <a:cs typeface="Calibri"/>
              </a:rPr>
              <a:t>Duke of Edinburgh Award Assistant</a:t>
            </a:r>
          </a:p>
          <a:p>
            <a:endParaRPr lang="en-US" dirty="0">
              <a:latin typeface="Verdana"/>
              <a:ea typeface="Calibri"/>
              <a:cs typeface="Calibri"/>
            </a:endParaRPr>
          </a:p>
          <a:p>
            <a:endParaRPr lang="en-US" dirty="0">
              <a:latin typeface="Calibri" panose="020F0502020204030204"/>
              <a:ea typeface="Calibri"/>
              <a:cs typeface="Calibri"/>
            </a:endParaRPr>
          </a:p>
          <a:p>
            <a:endParaRPr lang="en-US" dirty="0">
              <a:ea typeface="Calibri"/>
              <a:cs typeface="Calibri"/>
            </a:endParaRPr>
          </a:p>
        </p:txBody>
      </p:sp>
      <p:sp>
        <p:nvSpPr>
          <p:cNvPr id="5" name="TextBox 4">
            <a:extLst>
              <a:ext uri="{FF2B5EF4-FFF2-40B4-BE49-F238E27FC236}">
                <a16:creationId xmlns:a16="http://schemas.microsoft.com/office/drawing/2014/main" id="{A1B3EE24-EA69-D805-6BF8-702BACA23AC3}"/>
              </a:ext>
            </a:extLst>
          </p:cNvPr>
          <p:cNvSpPr txBox="1"/>
          <p:nvPr/>
        </p:nvSpPr>
        <p:spPr>
          <a:xfrm>
            <a:off x="6891130" y="3710608"/>
            <a:ext cx="390939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latin typeface="Verdana"/>
                <a:ea typeface="Calibri"/>
                <a:cs typeface="Calibri"/>
              </a:rPr>
              <a:t>Enrichment Logs</a:t>
            </a:r>
          </a:p>
          <a:p>
            <a:r>
              <a:rPr lang="en-US" dirty="0">
                <a:latin typeface="Verdana"/>
                <a:ea typeface="Calibri"/>
                <a:cs typeface="Calibri"/>
              </a:rPr>
              <a:t>Record enrichment</a:t>
            </a:r>
          </a:p>
          <a:p>
            <a:r>
              <a:rPr lang="en-US" dirty="0">
                <a:latin typeface="Verdana"/>
                <a:ea typeface="Calibri"/>
                <a:cs typeface="Calibri"/>
              </a:rPr>
              <a:t>Record skills gained</a:t>
            </a:r>
          </a:p>
          <a:p>
            <a:endParaRPr lang="en-US" dirty="0">
              <a:ea typeface="Calibri"/>
              <a:cs typeface="Calibri"/>
            </a:endParaRPr>
          </a:p>
        </p:txBody>
      </p:sp>
    </p:spTree>
    <p:extLst>
      <p:ext uri="{BB962C8B-B14F-4D97-AF65-F5344CB8AC3E}">
        <p14:creationId xmlns:p14="http://schemas.microsoft.com/office/powerpoint/2010/main" val="257750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5" name="TextBox 4"/>
          <p:cNvSpPr txBox="1"/>
          <p:nvPr/>
        </p:nvSpPr>
        <p:spPr>
          <a:xfrm>
            <a:off x="202936" y="81677"/>
            <a:ext cx="11887200" cy="923330"/>
          </a:xfrm>
          <a:prstGeom prst="rect">
            <a:avLst/>
          </a:prstGeom>
          <a:noFill/>
          <a:ln w="38100">
            <a:solidFill>
              <a:srgbClr val="002060"/>
            </a:solidFill>
          </a:ln>
        </p:spPr>
        <p:txBody>
          <a:bodyPr wrap="square" lIns="91440" tIns="45720" rIns="91440" bIns="45720" rtlCol="0" anchor="t">
            <a:spAutoFit/>
          </a:bodyPr>
          <a:lstStyle/>
          <a:p>
            <a:pPr fontAlgn="base"/>
            <a:r>
              <a:rPr lang="en-GB" sz="1800" b="0" i="0" kern="1200" dirty="0">
                <a:solidFill>
                  <a:schemeClr val="tx1"/>
                </a:solidFill>
                <a:effectLst/>
                <a:latin typeface="+mn-lt"/>
                <a:ea typeface="+mn-ea"/>
                <a:cs typeface="+mn-cs"/>
              </a:rPr>
              <a:t>      </a:t>
            </a:r>
          </a:p>
          <a:p>
            <a:pPr fontAlgn="base"/>
            <a:endParaRPr lang="en-GB" sz="1800" b="0" i="0" kern="1200" dirty="0">
              <a:solidFill>
                <a:schemeClr val="tx1"/>
              </a:solidFill>
              <a:effectLst/>
              <a:latin typeface="Verdana" panose="020B0604030504040204" pitchFamily="34" charset="0"/>
              <a:ea typeface="Verdana" panose="020B0604030504040204" pitchFamily="34" charset="0"/>
              <a:cs typeface="+mn-cs"/>
            </a:endParaRPr>
          </a:p>
          <a:p>
            <a:pPr fontAlgn="base"/>
            <a:endParaRPr lang="en-GB" sz="1800" b="0" i="0" kern="1200" dirty="0">
              <a:solidFill>
                <a:schemeClr val="tx1"/>
              </a:solidFill>
              <a:effectLst/>
              <a:latin typeface="+mn-lt"/>
              <a:ea typeface="+mn-ea"/>
              <a:cs typeface="+mn-cs"/>
            </a:endParaRPr>
          </a:p>
        </p:txBody>
      </p:sp>
      <p:sp>
        <p:nvSpPr>
          <p:cNvPr id="6" name="TextBox 5"/>
          <p:cNvSpPr txBox="1"/>
          <p:nvPr/>
        </p:nvSpPr>
        <p:spPr>
          <a:xfrm>
            <a:off x="1858307" y="262097"/>
            <a:ext cx="6964068" cy="584775"/>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AGS Year 13 Key</a:t>
            </a:r>
            <a:r>
              <a:rPr lang="en-GB" sz="3200" baseline="0" dirty="0">
                <a:latin typeface="Verdana" panose="020B0604030504040204" pitchFamily="34" charset="0"/>
                <a:ea typeface="Verdana" panose="020B0604030504040204" pitchFamily="34" charset="0"/>
              </a:rPr>
              <a:t> Calendar Dates</a:t>
            </a:r>
            <a:endParaRPr lang="en-GB" sz="3200" dirty="0">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20FF2FFA-6547-A2ED-69D0-435C3B005533}"/>
              </a:ext>
            </a:extLst>
          </p:cNvPr>
          <p:cNvPicPr>
            <a:picLocks noChangeAspect="1"/>
          </p:cNvPicPr>
          <p:nvPr/>
        </p:nvPicPr>
        <p:blipFill>
          <a:blip r:embed="rId3"/>
          <a:stretch>
            <a:fillRect/>
          </a:stretch>
        </p:blipFill>
        <p:spPr>
          <a:xfrm>
            <a:off x="304801" y="1185428"/>
            <a:ext cx="8517574" cy="2609972"/>
          </a:xfrm>
          <a:prstGeom prst="rect">
            <a:avLst/>
          </a:prstGeom>
        </p:spPr>
      </p:pic>
      <p:pic>
        <p:nvPicPr>
          <p:cNvPr id="10" name="Picture 9">
            <a:extLst>
              <a:ext uri="{FF2B5EF4-FFF2-40B4-BE49-F238E27FC236}">
                <a16:creationId xmlns:a16="http://schemas.microsoft.com/office/drawing/2014/main" id="{02202B1A-5926-6E5F-82C3-160F0FBB6382}"/>
              </a:ext>
            </a:extLst>
          </p:cNvPr>
          <p:cNvPicPr>
            <a:picLocks noChangeAspect="1"/>
          </p:cNvPicPr>
          <p:nvPr/>
        </p:nvPicPr>
        <p:blipFill>
          <a:blip r:embed="rId4"/>
          <a:stretch>
            <a:fillRect/>
          </a:stretch>
        </p:blipFill>
        <p:spPr>
          <a:xfrm>
            <a:off x="241923" y="3429000"/>
            <a:ext cx="7771944" cy="3286219"/>
          </a:xfrm>
          <a:prstGeom prst="rect">
            <a:avLst/>
          </a:prstGeom>
        </p:spPr>
      </p:pic>
      <p:sp>
        <p:nvSpPr>
          <p:cNvPr id="12" name="TextBox 11">
            <a:extLst>
              <a:ext uri="{FF2B5EF4-FFF2-40B4-BE49-F238E27FC236}">
                <a16:creationId xmlns:a16="http://schemas.microsoft.com/office/drawing/2014/main" id="{CBD6531A-BF46-AD69-ADE8-B804009DBC7E}"/>
              </a:ext>
            </a:extLst>
          </p:cNvPr>
          <p:cNvSpPr txBox="1"/>
          <p:nvPr/>
        </p:nvSpPr>
        <p:spPr>
          <a:xfrm>
            <a:off x="7036095" y="6226571"/>
            <a:ext cx="6097772" cy="646331"/>
          </a:xfrm>
          <a:prstGeom prst="rect">
            <a:avLst/>
          </a:prstGeom>
          <a:noFill/>
        </p:spPr>
        <p:txBody>
          <a:bodyPr wrap="square">
            <a:spAutoFit/>
          </a:bodyPr>
          <a:lstStyle/>
          <a:p>
            <a:r>
              <a:rPr lang="en-GB" dirty="0">
                <a:hlinkClick r:id="rId5"/>
              </a:rPr>
              <a:t>https://www.anthonygell.co.uk/parents/term-dates/</a:t>
            </a:r>
            <a:endParaRPr lang="en-GB" dirty="0"/>
          </a:p>
          <a:p>
            <a:endParaRPr lang="en-GB" dirty="0"/>
          </a:p>
        </p:txBody>
      </p:sp>
      <p:sp>
        <p:nvSpPr>
          <p:cNvPr id="2" name="TextBox 1">
            <a:extLst>
              <a:ext uri="{FF2B5EF4-FFF2-40B4-BE49-F238E27FC236}">
                <a16:creationId xmlns:a16="http://schemas.microsoft.com/office/drawing/2014/main" id="{8CDA8EAA-D2F8-FDD2-AB60-BB9D55F560F8}"/>
              </a:ext>
            </a:extLst>
          </p:cNvPr>
          <p:cNvSpPr txBox="1"/>
          <p:nvPr/>
        </p:nvSpPr>
        <p:spPr>
          <a:xfrm>
            <a:off x="8633637" y="5263116"/>
            <a:ext cx="2998382" cy="646331"/>
          </a:xfrm>
          <a:prstGeom prst="rect">
            <a:avLst/>
          </a:prstGeom>
          <a:noFill/>
        </p:spPr>
        <p:txBody>
          <a:bodyPr wrap="square" rtlCol="0">
            <a:spAutoFit/>
          </a:bodyPr>
          <a:lstStyle/>
          <a:p>
            <a:r>
              <a:rPr lang="en-GB" dirty="0"/>
              <a:t>Progress data – 6</a:t>
            </a:r>
            <a:r>
              <a:rPr lang="en-GB" baseline="30000" dirty="0"/>
              <a:t>th</a:t>
            </a:r>
            <a:r>
              <a:rPr lang="en-GB" dirty="0"/>
              <a:t> Nov, 23</a:t>
            </a:r>
            <a:r>
              <a:rPr lang="en-GB" baseline="30000" dirty="0"/>
              <a:t>rd</a:t>
            </a:r>
            <a:r>
              <a:rPr lang="en-GB" dirty="0"/>
              <a:t> March</a:t>
            </a:r>
          </a:p>
        </p:txBody>
      </p:sp>
    </p:spTree>
    <p:extLst>
      <p:ext uri="{BB962C8B-B14F-4D97-AF65-F5344CB8AC3E}">
        <p14:creationId xmlns:p14="http://schemas.microsoft.com/office/powerpoint/2010/main" val="166048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words&#10;&#10;AI-generated content may be incorrect.">
            <a:extLst>
              <a:ext uri="{FF2B5EF4-FFF2-40B4-BE49-F238E27FC236}">
                <a16:creationId xmlns:a16="http://schemas.microsoft.com/office/drawing/2014/main" id="{9805C503-3BF9-745C-028F-B56545BED8D0}"/>
              </a:ext>
            </a:extLst>
          </p:cNvPr>
          <p:cNvPicPr>
            <a:picLocks noChangeAspect="1"/>
          </p:cNvPicPr>
          <p:nvPr/>
        </p:nvPicPr>
        <p:blipFill>
          <a:blip r:embed="rId2">
            <a:extLst>
              <a:ext uri="{28A0092B-C50C-407E-A947-70E740481C1C}">
                <a14:useLocalDpi xmlns:a14="http://schemas.microsoft.com/office/drawing/2010/main" val="0"/>
              </a:ext>
            </a:extLst>
          </a:blip>
          <a:srcRect l="15772" t="4584" r="11555" b="13958"/>
          <a:stretch>
            <a:fillRect/>
          </a:stretch>
        </p:blipFill>
        <p:spPr>
          <a:xfrm>
            <a:off x="50244" y="-85870"/>
            <a:ext cx="12147331" cy="6943870"/>
          </a:xfrm>
          <a:prstGeom prst="rect">
            <a:avLst/>
          </a:prstGeom>
        </p:spPr>
      </p:pic>
      <p:sp>
        <p:nvSpPr>
          <p:cNvPr id="4" name="Oval 3">
            <a:extLst>
              <a:ext uri="{FF2B5EF4-FFF2-40B4-BE49-F238E27FC236}">
                <a16:creationId xmlns:a16="http://schemas.microsoft.com/office/drawing/2014/main" id="{65B6E71F-D504-E79C-9C5B-D6E920FC3939}"/>
              </a:ext>
            </a:extLst>
          </p:cNvPr>
          <p:cNvSpPr/>
          <p:nvPr/>
        </p:nvSpPr>
        <p:spPr>
          <a:xfrm>
            <a:off x="4896678" y="1351720"/>
            <a:ext cx="1364974" cy="67586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
        <p:nvSpPr>
          <p:cNvPr id="6" name="Oval 5">
            <a:extLst>
              <a:ext uri="{FF2B5EF4-FFF2-40B4-BE49-F238E27FC236}">
                <a16:creationId xmlns:a16="http://schemas.microsoft.com/office/drawing/2014/main" id="{1A107D76-3267-133F-08E0-4924E03BDD21}"/>
              </a:ext>
            </a:extLst>
          </p:cNvPr>
          <p:cNvSpPr/>
          <p:nvPr/>
        </p:nvSpPr>
        <p:spPr>
          <a:xfrm>
            <a:off x="3737113" y="4492489"/>
            <a:ext cx="1630017" cy="67586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
        <p:nvSpPr>
          <p:cNvPr id="7" name="Oval 6">
            <a:extLst>
              <a:ext uri="{FF2B5EF4-FFF2-40B4-BE49-F238E27FC236}">
                <a16:creationId xmlns:a16="http://schemas.microsoft.com/office/drawing/2014/main" id="{D710ACC6-5492-6E9B-2F7F-756D841D5115}"/>
              </a:ext>
            </a:extLst>
          </p:cNvPr>
          <p:cNvSpPr/>
          <p:nvPr/>
        </p:nvSpPr>
        <p:spPr>
          <a:xfrm>
            <a:off x="5459898" y="4104860"/>
            <a:ext cx="1364974" cy="67586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Tree>
    <p:extLst>
      <p:ext uri="{BB962C8B-B14F-4D97-AF65-F5344CB8AC3E}">
        <p14:creationId xmlns:p14="http://schemas.microsoft.com/office/powerpoint/2010/main" val="67930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0724-889A-2421-1B48-3C42F6ECD5F1}"/>
            </a:ext>
          </a:extLst>
        </p:cNvPr>
        <p:cNvGrpSpPr/>
        <p:nvPr/>
      </p:nvGrpSpPr>
      <p:grpSpPr>
        <a:xfrm>
          <a:off x="0" y="0"/>
          <a:ext cx="0" cy="0"/>
          <a:chOff x="0" y="0"/>
          <a:chExt cx="0" cy="0"/>
        </a:xfrm>
      </p:grpSpPr>
      <p:pic>
        <p:nvPicPr>
          <p:cNvPr id="3" name="Picture 2" descr="A close up of words&#10;&#10;AI-generated content may be incorrect.">
            <a:extLst>
              <a:ext uri="{FF2B5EF4-FFF2-40B4-BE49-F238E27FC236}">
                <a16:creationId xmlns:a16="http://schemas.microsoft.com/office/drawing/2014/main" id="{64F133CB-3462-A6B2-B451-42ED1B949059}"/>
              </a:ext>
            </a:extLst>
          </p:cNvPr>
          <p:cNvPicPr>
            <a:picLocks noChangeAspect="1"/>
          </p:cNvPicPr>
          <p:nvPr/>
        </p:nvPicPr>
        <p:blipFill>
          <a:blip r:embed="rId2">
            <a:extLst>
              <a:ext uri="{28A0092B-C50C-407E-A947-70E740481C1C}">
                <a14:useLocalDpi xmlns:a14="http://schemas.microsoft.com/office/drawing/2010/main" val="0"/>
              </a:ext>
            </a:extLst>
          </a:blip>
          <a:srcRect l="15772" t="4584" r="11555" b="13958"/>
          <a:stretch>
            <a:fillRect/>
          </a:stretch>
        </p:blipFill>
        <p:spPr>
          <a:xfrm>
            <a:off x="50244" y="-85870"/>
            <a:ext cx="12147331" cy="6943870"/>
          </a:xfrm>
          <a:prstGeom prst="rect">
            <a:avLst/>
          </a:prstGeom>
        </p:spPr>
      </p:pic>
      <p:sp>
        <p:nvSpPr>
          <p:cNvPr id="4" name="Oval 3">
            <a:extLst>
              <a:ext uri="{FF2B5EF4-FFF2-40B4-BE49-F238E27FC236}">
                <a16:creationId xmlns:a16="http://schemas.microsoft.com/office/drawing/2014/main" id="{2500682F-D8E6-9767-28AA-6AFB2C8B1AD8}"/>
              </a:ext>
            </a:extLst>
          </p:cNvPr>
          <p:cNvSpPr/>
          <p:nvPr/>
        </p:nvSpPr>
        <p:spPr>
          <a:xfrm>
            <a:off x="8633791" y="5168350"/>
            <a:ext cx="1954696" cy="67586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
        <p:nvSpPr>
          <p:cNvPr id="6" name="Oval 5">
            <a:extLst>
              <a:ext uri="{FF2B5EF4-FFF2-40B4-BE49-F238E27FC236}">
                <a16:creationId xmlns:a16="http://schemas.microsoft.com/office/drawing/2014/main" id="{41040316-5946-17CA-F3CC-884B20529452}"/>
              </a:ext>
            </a:extLst>
          </p:cNvPr>
          <p:cNvSpPr/>
          <p:nvPr/>
        </p:nvSpPr>
        <p:spPr>
          <a:xfrm>
            <a:off x="8468139" y="3220280"/>
            <a:ext cx="1828800" cy="67586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
        <p:nvSpPr>
          <p:cNvPr id="7" name="Oval 6">
            <a:extLst>
              <a:ext uri="{FF2B5EF4-FFF2-40B4-BE49-F238E27FC236}">
                <a16:creationId xmlns:a16="http://schemas.microsoft.com/office/drawing/2014/main" id="{549AD0F2-3B2C-E29A-3DE6-CAB26159CD16}"/>
              </a:ext>
            </a:extLst>
          </p:cNvPr>
          <p:cNvSpPr/>
          <p:nvPr/>
        </p:nvSpPr>
        <p:spPr>
          <a:xfrm>
            <a:off x="3710611" y="977347"/>
            <a:ext cx="1364974" cy="67586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Tree>
    <p:extLst>
      <p:ext uri="{BB962C8B-B14F-4D97-AF65-F5344CB8AC3E}">
        <p14:creationId xmlns:p14="http://schemas.microsoft.com/office/powerpoint/2010/main" val="204134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E7076-952C-BCCA-9C50-19EA01442840}"/>
            </a:ext>
          </a:extLst>
        </p:cNvPr>
        <p:cNvGrpSpPr/>
        <p:nvPr/>
      </p:nvGrpSpPr>
      <p:grpSpPr>
        <a:xfrm>
          <a:off x="0" y="0"/>
          <a:ext cx="0" cy="0"/>
          <a:chOff x="0" y="0"/>
          <a:chExt cx="0" cy="0"/>
        </a:xfrm>
      </p:grpSpPr>
      <p:pic>
        <p:nvPicPr>
          <p:cNvPr id="3" name="Picture 2" descr="A close up of words&#10;&#10;AI-generated content may be incorrect.">
            <a:extLst>
              <a:ext uri="{FF2B5EF4-FFF2-40B4-BE49-F238E27FC236}">
                <a16:creationId xmlns:a16="http://schemas.microsoft.com/office/drawing/2014/main" id="{BD45CDFF-6F32-1600-0FDF-4F95BE5D365C}"/>
              </a:ext>
            </a:extLst>
          </p:cNvPr>
          <p:cNvPicPr>
            <a:picLocks noChangeAspect="1"/>
          </p:cNvPicPr>
          <p:nvPr/>
        </p:nvPicPr>
        <p:blipFill>
          <a:blip r:embed="rId2">
            <a:extLst>
              <a:ext uri="{28A0092B-C50C-407E-A947-70E740481C1C}">
                <a14:useLocalDpi xmlns:a14="http://schemas.microsoft.com/office/drawing/2010/main" val="0"/>
              </a:ext>
            </a:extLst>
          </a:blip>
          <a:srcRect l="15772" t="4584" r="11555" b="13958"/>
          <a:stretch>
            <a:fillRect/>
          </a:stretch>
        </p:blipFill>
        <p:spPr>
          <a:xfrm>
            <a:off x="50244" y="-85870"/>
            <a:ext cx="12147331" cy="6943870"/>
          </a:xfrm>
          <a:prstGeom prst="rect">
            <a:avLst/>
          </a:prstGeom>
        </p:spPr>
      </p:pic>
      <p:sp>
        <p:nvSpPr>
          <p:cNvPr id="4" name="Oval 3">
            <a:extLst>
              <a:ext uri="{FF2B5EF4-FFF2-40B4-BE49-F238E27FC236}">
                <a16:creationId xmlns:a16="http://schemas.microsoft.com/office/drawing/2014/main" id="{BA851D6E-58BF-9F01-32BF-4A38A07DBCE2}"/>
              </a:ext>
            </a:extLst>
          </p:cNvPr>
          <p:cNvSpPr/>
          <p:nvPr/>
        </p:nvSpPr>
        <p:spPr>
          <a:xfrm>
            <a:off x="50244" y="1315277"/>
            <a:ext cx="2153479" cy="67586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
        <p:nvSpPr>
          <p:cNvPr id="6" name="Oval 5">
            <a:extLst>
              <a:ext uri="{FF2B5EF4-FFF2-40B4-BE49-F238E27FC236}">
                <a16:creationId xmlns:a16="http://schemas.microsoft.com/office/drawing/2014/main" id="{BFE6861F-5FB1-8610-BC8B-BA75E517EFC8}"/>
              </a:ext>
            </a:extLst>
          </p:cNvPr>
          <p:cNvSpPr/>
          <p:nvPr/>
        </p:nvSpPr>
        <p:spPr>
          <a:xfrm>
            <a:off x="5817704" y="4890054"/>
            <a:ext cx="2120347" cy="67586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
        <p:nvSpPr>
          <p:cNvPr id="7" name="Oval 6">
            <a:extLst>
              <a:ext uri="{FF2B5EF4-FFF2-40B4-BE49-F238E27FC236}">
                <a16:creationId xmlns:a16="http://schemas.microsoft.com/office/drawing/2014/main" id="{9F68D3DB-6445-65E3-8669-451E9F35A9CC}"/>
              </a:ext>
            </a:extLst>
          </p:cNvPr>
          <p:cNvSpPr/>
          <p:nvPr/>
        </p:nvSpPr>
        <p:spPr>
          <a:xfrm>
            <a:off x="2875722" y="1967946"/>
            <a:ext cx="4412973" cy="881271"/>
          </a:xfrm>
          <a:prstGeom prst="ellipse">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Univers Condensed"/>
              <a:ea typeface="+mn-ea"/>
              <a:cs typeface="+mn-cs"/>
            </a:endParaRPr>
          </a:p>
        </p:txBody>
      </p:sp>
    </p:spTree>
    <p:extLst>
      <p:ext uri="{BB962C8B-B14F-4D97-AF65-F5344CB8AC3E}">
        <p14:creationId xmlns:p14="http://schemas.microsoft.com/office/powerpoint/2010/main" val="263846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156755" y="156756"/>
            <a:ext cx="11887200" cy="6463308"/>
          </a:xfrm>
          <a:prstGeom prst="rect">
            <a:avLst/>
          </a:prstGeom>
          <a:noFill/>
          <a:ln w="38100">
            <a:solidFill>
              <a:srgbClr val="002060"/>
            </a:solidFill>
          </a:ln>
        </p:spPr>
        <p:txBody>
          <a:bodyPr wrap="square" rtlCol="0">
            <a:spAutoFit/>
          </a:bodyPr>
          <a:lstStyle/>
          <a:p>
            <a:pPr fontAlgn="base"/>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GB" sz="1800" b="0" i="0" kern="1200" dirty="0">
              <a:solidFill>
                <a:schemeClr val="tx1"/>
              </a:solidFill>
              <a:effectLst/>
              <a:latin typeface="+mn-lt"/>
              <a:ea typeface="+mn-ea"/>
              <a:cs typeface="+mn-cs"/>
            </a:endParaRPr>
          </a:p>
        </p:txBody>
      </p:sp>
      <p:sp>
        <p:nvSpPr>
          <p:cNvPr id="4" name="TextBox 3"/>
          <p:cNvSpPr txBox="1"/>
          <p:nvPr/>
        </p:nvSpPr>
        <p:spPr>
          <a:xfrm>
            <a:off x="461554" y="517510"/>
            <a:ext cx="2272937" cy="2554545"/>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My Child’s Year 13 learning</a:t>
            </a:r>
            <a:r>
              <a:rPr lang="en-GB" sz="3200" baseline="0" dirty="0">
                <a:latin typeface="Verdana" panose="020B0604030504040204" pitchFamily="34" charset="0"/>
                <a:ea typeface="Verdana" panose="020B0604030504040204" pitchFamily="34" charset="0"/>
              </a:rPr>
              <a:t> journey - Maths</a:t>
            </a:r>
            <a:endParaRPr lang="en-GB" sz="3200" dirty="0">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4"/>
          <a:stretch>
            <a:fillRect/>
          </a:stretch>
        </p:blipFill>
        <p:spPr>
          <a:xfrm>
            <a:off x="2974108" y="254441"/>
            <a:ext cx="7420149" cy="5850795"/>
          </a:xfrm>
          <a:prstGeom prst="rect">
            <a:avLst/>
          </a:prstGeom>
        </p:spPr>
      </p:pic>
    </p:spTree>
    <p:extLst>
      <p:ext uri="{BB962C8B-B14F-4D97-AF65-F5344CB8AC3E}">
        <p14:creationId xmlns:p14="http://schemas.microsoft.com/office/powerpoint/2010/main" val="356213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5" name="TextBox 4"/>
          <p:cNvSpPr txBox="1"/>
          <p:nvPr/>
        </p:nvSpPr>
        <p:spPr>
          <a:xfrm>
            <a:off x="130629" y="156756"/>
            <a:ext cx="11887200" cy="6463308"/>
          </a:xfrm>
          <a:prstGeom prst="rect">
            <a:avLst/>
          </a:prstGeom>
          <a:noFill/>
          <a:ln w="38100">
            <a:solidFill>
              <a:srgbClr val="002060"/>
            </a:solidFill>
          </a:ln>
        </p:spPr>
        <p:txBody>
          <a:bodyPr wrap="square" rtlCol="0">
            <a:spAutoFit/>
          </a:bodyPr>
          <a:lstStyle/>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p:txBody>
      </p:sp>
      <p:sp>
        <p:nvSpPr>
          <p:cNvPr id="6" name="TextBox 5"/>
          <p:cNvSpPr txBox="1"/>
          <p:nvPr/>
        </p:nvSpPr>
        <p:spPr>
          <a:xfrm>
            <a:off x="400594" y="517510"/>
            <a:ext cx="9814560" cy="584775"/>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My Child’s Year</a:t>
            </a:r>
            <a:r>
              <a:rPr lang="en-GB" sz="3200" baseline="0" dirty="0">
                <a:latin typeface="Verdana" panose="020B0604030504040204" pitchFamily="34" charset="0"/>
                <a:ea typeface="Verdana" panose="020B0604030504040204" pitchFamily="34" charset="0"/>
              </a:rPr>
              <a:t> 13</a:t>
            </a:r>
            <a:r>
              <a:rPr lang="en-GB" sz="3200" dirty="0">
                <a:latin typeface="Verdana" panose="020B0604030504040204" pitchFamily="34" charset="0"/>
                <a:ea typeface="Verdana" panose="020B0604030504040204" pitchFamily="34" charset="0"/>
              </a:rPr>
              <a:t> learning</a:t>
            </a:r>
            <a:r>
              <a:rPr lang="en-GB" sz="3200" baseline="0" dirty="0">
                <a:latin typeface="Verdana" panose="020B0604030504040204" pitchFamily="34" charset="0"/>
                <a:ea typeface="Verdana" panose="020B0604030504040204" pitchFamily="34" charset="0"/>
              </a:rPr>
              <a:t> journey - English</a:t>
            </a:r>
            <a:endParaRPr lang="en-GB" sz="3200" dirty="0">
              <a:latin typeface="Verdana" panose="020B0604030504040204" pitchFamily="34" charset="0"/>
              <a:ea typeface="Verdana" panose="020B0604030504040204" pitchFamily="34" charset="0"/>
            </a:endParaRPr>
          </a:p>
        </p:txBody>
      </p:sp>
      <p:pic>
        <p:nvPicPr>
          <p:cNvPr id="3" name="Picture 2"/>
          <p:cNvPicPr>
            <a:picLocks noChangeAspect="1"/>
          </p:cNvPicPr>
          <p:nvPr/>
        </p:nvPicPr>
        <p:blipFill>
          <a:blip r:embed="rId3"/>
          <a:stretch>
            <a:fillRect/>
          </a:stretch>
        </p:blipFill>
        <p:spPr>
          <a:xfrm>
            <a:off x="1890480" y="1222579"/>
            <a:ext cx="7380608" cy="5085857"/>
          </a:xfrm>
          <a:prstGeom prst="rect">
            <a:avLst/>
          </a:prstGeom>
        </p:spPr>
      </p:pic>
    </p:spTree>
    <p:extLst>
      <p:ext uri="{BB962C8B-B14F-4D97-AF65-F5344CB8AC3E}">
        <p14:creationId xmlns:p14="http://schemas.microsoft.com/office/powerpoint/2010/main" val="47255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243840" y="156756"/>
            <a:ext cx="11887200" cy="6463308"/>
          </a:xfrm>
          <a:prstGeom prst="rect">
            <a:avLst/>
          </a:prstGeom>
          <a:noFill/>
          <a:ln w="38100">
            <a:solidFill>
              <a:srgbClr val="002060"/>
            </a:solidFill>
          </a:ln>
        </p:spPr>
        <p:txBody>
          <a:bodyPr wrap="square" rtlCol="0">
            <a:spAutoFit/>
          </a:bodyPr>
          <a:lstStyle/>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p:txBody>
      </p:sp>
      <p:sp>
        <p:nvSpPr>
          <p:cNvPr id="4" name="TextBox 3"/>
          <p:cNvSpPr txBox="1"/>
          <p:nvPr/>
        </p:nvSpPr>
        <p:spPr>
          <a:xfrm>
            <a:off x="400594" y="517510"/>
            <a:ext cx="9814560" cy="1077218"/>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My Child’s Year 13 learning</a:t>
            </a:r>
            <a:r>
              <a:rPr lang="en-GB" sz="3200" baseline="0" dirty="0">
                <a:latin typeface="Verdana" panose="020B0604030504040204" pitchFamily="34" charset="0"/>
                <a:ea typeface="Verdana" panose="020B0604030504040204" pitchFamily="34" charset="0"/>
              </a:rPr>
              <a:t> journey –Computer</a:t>
            </a:r>
            <a:r>
              <a:rPr lang="en-GB" sz="3200" dirty="0">
                <a:latin typeface="Verdana" panose="020B0604030504040204" pitchFamily="34" charset="0"/>
                <a:ea typeface="Verdana" panose="020B0604030504040204" pitchFamily="34" charset="0"/>
              </a:rPr>
              <a:t> Science</a:t>
            </a:r>
          </a:p>
        </p:txBody>
      </p:sp>
      <p:pic>
        <p:nvPicPr>
          <p:cNvPr id="5" name="Picture 4"/>
          <p:cNvPicPr>
            <a:picLocks noChangeAspect="1"/>
          </p:cNvPicPr>
          <p:nvPr/>
        </p:nvPicPr>
        <p:blipFill>
          <a:blip r:embed="rId3"/>
          <a:stretch>
            <a:fillRect/>
          </a:stretch>
        </p:blipFill>
        <p:spPr>
          <a:xfrm>
            <a:off x="2567709" y="1955482"/>
            <a:ext cx="6826890" cy="4327001"/>
          </a:xfrm>
          <a:prstGeom prst="rect">
            <a:avLst/>
          </a:prstGeom>
        </p:spPr>
      </p:pic>
    </p:spTree>
    <p:extLst>
      <p:ext uri="{BB962C8B-B14F-4D97-AF65-F5344CB8AC3E}">
        <p14:creationId xmlns:p14="http://schemas.microsoft.com/office/powerpoint/2010/main" val="389582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243840" y="156756"/>
            <a:ext cx="11887200" cy="6463308"/>
          </a:xfrm>
          <a:prstGeom prst="rect">
            <a:avLst/>
          </a:prstGeom>
          <a:noFill/>
          <a:ln w="38100">
            <a:solidFill>
              <a:srgbClr val="002060"/>
            </a:solidFill>
          </a:ln>
        </p:spPr>
        <p:txBody>
          <a:bodyPr wrap="square" rtlCol="0">
            <a:spAutoFit/>
          </a:bodyPr>
          <a:lstStyle/>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p:txBody>
      </p:sp>
      <p:sp>
        <p:nvSpPr>
          <p:cNvPr id="4" name="TextBox 3"/>
          <p:cNvSpPr txBox="1"/>
          <p:nvPr/>
        </p:nvSpPr>
        <p:spPr>
          <a:xfrm>
            <a:off x="400594" y="517510"/>
            <a:ext cx="9814560" cy="1077218"/>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My Child’s Year 13 learning</a:t>
            </a:r>
            <a:r>
              <a:rPr lang="en-GB" sz="3200" baseline="0" dirty="0">
                <a:latin typeface="Verdana" panose="020B0604030504040204" pitchFamily="34" charset="0"/>
                <a:ea typeface="Verdana" panose="020B0604030504040204" pitchFamily="34" charset="0"/>
              </a:rPr>
              <a:t> journey –Health</a:t>
            </a:r>
            <a:r>
              <a:rPr lang="en-GB" sz="3200" dirty="0">
                <a:latin typeface="Verdana" panose="020B0604030504040204" pitchFamily="34" charset="0"/>
                <a:ea typeface="Verdana" panose="020B0604030504040204" pitchFamily="34" charset="0"/>
              </a:rPr>
              <a:t> and Social Care</a:t>
            </a:r>
          </a:p>
        </p:txBody>
      </p:sp>
      <p:pic>
        <p:nvPicPr>
          <p:cNvPr id="6" name="Picture 5"/>
          <p:cNvPicPr>
            <a:picLocks noChangeAspect="1"/>
          </p:cNvPicPr>
          <p:nvPr/>
        </p:nvPicPr>
        <p:blipFill>
          <a:blip r:embed="rId3"/>
          <a:stretch>
            <a:fillRect/>
          </a:stretch>
        </p:blipFill>
        <p:spPr>
          <a:xfrm>
            <a:off x="1727199" y="1717964"/>
            <a:ext cx="8818072" cy="4675099"/>
          </a:xfrm>
          <a:prstGeom prst="rect">
            <a:avLst/>
          </a:prstGeom>
        </p:spPr>
      </p:pic>
    </p:spTree>
    <p:extLst>
      <p:ext uri="{BB962C8B-B14F-4D97-AF65-F5344CB8AC3E}">
        <p14:creationId xmlns:p14="http://schemas.microsoft.com/office/powerpoint/2010/main" val="93661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6" name="TextBox 5"/>
          <p:cNvSpPr txBox="1"/>
          <p:nvPr/>
        </p:nvSpPr>
        <p:spPr>
          <a:xfrm>
            <a:off x="209868" y="232604"/>
            <a:ext cx="11807333" cy="6463308"/>
          </a:xfrm>
          <a:prstGeom prst="rect">
            <a:avLst/>
          </a:prstGeom>
          <a:noFill/>
          <a:ln w="38100">
            <a:solidFill>
              <a:srgbClr val="002060"/>
            </a:solidFill>
          </a:ln>
        </p:spPr>
        <p:txBody>
          <a:bodyPr wrap="square" rtlCol="0">
            <a:spAutoFit/>
          </a:bodyPr>
          <a:lstStyle/>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a:p>
            <a:pPr fontAlgn="base"/>
            <a:endParaRPr lang="en-GB" dirty="0"/>
          </a:p>
          <a:p>
            <a:pPr fontAlgn="base"/>
            <a:endParaRPr lang="en-GB" sz="1800" b="0" i="0" kern="1200" dirty="0">
              <a:solidFill>
                <a:schemeClr val="tx1"/>
              </a:solidFill>
              <a:effectLst/>
              <a:latin typeface="+mn-lt"/>
              <a:ea typeface="+mn-ea"/>
              <a:cs typeface="+mn-cs"/>
            </a:endParaRPr>
          </a:p>
        </p:txBody>
      </p:sp>
      <p:sp>
        <p:nvSpPr>
          <p:cNvPr id="7" name="TextBox 6"/>
          <p:cNvSpPr txBox="1"/>
          <p:nvPr/>
        </p:nvSpPr>
        <p:spPr>
          <a:xfrm>
            <a:off x="435429" y="517510"/>
            <a:ext cx="9509759" cy="1077218"/>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How can I support my child in their learning journey?</a:t>
            </a:r>
          </a:p>
        </p:txBody>
      </p:sp>
      <p:pic>
        <p:nvPicPr>
          <p:cNvPr id="1026" name="Picture 2" descr="https://orsettprimary.co.uk/wp-content/uploads/2023/08/o_1fiaa1b76po412ecmie1n3d1c1jc-400x2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45247">
            <a:off x="1093812" y="1612189"/>
            <a:ext cx="2169613" cy="1545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niversaltailor.com/wp-content/uploads/2019/04/dress-code-hanger2-300x3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0247" y="1586409"/>
            <a:ext cx="2272206" cy="22722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as1.ftcdn.net/v2/jpg/03/13/87/84/1000_F_313878452_wEmKCa8K36bnkZkO5zwd9wHA7L5rxSu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4699" y="1751593"/>
            <a:ext cx="2350375" cy="15677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4" descr="https://st.depositphotos.com/1431107/1631/v/450/depositphotos_16316553-stock-illustration-talking-symbo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16" descr="https://st.depositphotos.com/1431107/1631/v/450/depositphotos_16316553-stock-illustration-talking-symbol.jpg"/>
          <p:cNvSpPr>
            <a:spLocks noChangeAspect="1" noChangeArrowheads="1"/>
          </p:cNvSpPr>
          <p:nvPr/>
        </p:nvSpPr>
        <p:spPr bwMode="auto">
          <a:xfrm>
            <a:off x="271961" y="871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8" descr="https://st.depositphotos.com/1431107/1631/v/450/depositphotos_16316553-stock-illustration-talking-symbol.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7"/>
          <a:stretch>
            <a:fillRect/>
          </a:stretch>
        </p:blipFill>
        <p:spPr>
          <a:xfrm rot="20637990">
            <a:off x="9320530" y="4827933"/>
            <a:ext cx="1923171" cy="1842150"/>
          </a:xfrm>
          <a:prstGeom prst="rect">
            <a:avLst/>
          </a:prstGeom>
        </p:spPr>
      </p:pic>
      <p:pic>
        <p:nvPicPr>
          <p:cNvPr id="1044" name="Picture 20" descr="https://algesterss.eq.edu.au/SiteCollectionImages/homework-1_ori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9398" y="3396907"/>
            <a:ext cx="3539200" cy="10617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9"/>
          <a:stretch>
            <a:fillRect/>
          </a:stretch>
        </p:blipFill>
        <p:spPr>
          <a:xfrm>
            <a:off x="3740718" y="4966625"/>
            <a:ext cx="1547885" cy="1572533"/>
          </a:xfrm>
          <a:prstGeom prst="rect">
            <a:avLst/>
          </a:prstGeom>
        </p:spPr>
      </p:pic>
      <p:pic>
        <p:nvPicPr>
          <p:cNvPr id="10" name="Picture 9"/>
          <p:cNvPicPr>
            <a:picLocks noChangeAspect="1"/>
          </p:cNvPicPr>
          <p:nvPr/>
        </p:nvPicPr>
        <p:blipFill>
          <a:blip r:embed="rId10"/>
          <a:stretch>
            <a:fillRect/>
          </a:stretch>
        </p:blipFill>
        <p:spPr>
          <a:xfrm>
            <a:off x="5486723" y="4651212"/>
            <a:ext cx="3206331" cy="1761440"/>
          </a:xfrm>
          <a:prstGeom prst="rect">
            <a:avLst/>
          </a:prstGeom>
        </p:spPr>
      </p:pic>
      <p:pic>
        <p:nvPicPr>
          <p:cNvPr id="11" name="Picture 10" descr="A person in a red shirt&#10;&#10;Description automatically generated">
            <a:extLst>
              <a:ext uri="{FF2B5EF4-FFF2-40B4-BE49-F238E27FC236}">
                <a16:creationId xmlns:a16="http://schemas.microsoft.com/office/drawing/2014/main" id="{7DCB009E-F372-83D8-77A2-FD7B65C0BAEE}"/>
              </a:ext>
            </a:extLst>
          </p:cNvPr>
          <p:cNvPicPr>
            <a:picLocks noChangeAspect="1"/>
          </p:cNvPicPr>
          <p:nvPr/>
        </p:nvPicPr>
        <p:blipFill>
          <a:blip r:embed="rId11"/>
          <a:stretch>
            <a:fillRect/>
          </a:stretch>
        </p:blipFill>
        <p:spPr>
          <a:xfrm>
            <a:off x="8906841" y="1747491"/>
            <a:ext cx="2749275" cy="1651277"/>
          </a:xfrm>
          <a:prstGeom prst="rect">
            <a:avLst/>
          </a:prstGeom>
        </p:spPr>
      </p:pic>
      <p:pic>
        <p:nvPicPr>
          <p:cNvPr id="12" name="Picture 11" descr="A piece of paper with a pencil on it&#10;&#10;Description automatically generated">
            <a:extLst>
              <a:ext uri="{FF2B5EF4-FFF2-40B4-BE49-F238E27FC236}">
                <a16:creationId xmlns:a16="http://schemas.microsoft.com/office/drawing/2014/main" id="{EB99345B-84AF-3EDB-AE70-D5B71BBD7E27}"/>
              </a:ext>
            </a:extLst>
          </p:cNvPr>
          <p:cNvPicPr>
            <a:picLocks noChangeAspect="1"/>
          </p:cNvPicPr>
          <p:nvPr/>
        </p:nvPicPr>
        <p:blipFill>
          <a:blip r:embed="rId12"/>
          <a:stretch>
            <a:fillRect/>
          </a:stretch>
        </p:blipFill>
        <p:spPr>
          <a:xfrm>
            <a:off x="452453" y="4089204"/>
            <a:ext cx="3137754" cy="2033253"/>
          </a:xfrm>
          <a:prstGeom prst="rect">
            <a:avLst/>
          </a:prstGeom>
        </p:spPr>
      </p:pic>
      <p:pic>
        <p:nvPicPr>
          <p:cNvPr id="13" name="Picture 12">
            <a:extLst>
              <a:ext uri="{FF2B5EF4-FFF2-40B4-BE49-F238E27FC236}">
                <a16:creationId xmlns:a16="http://schemas.microsoft.com/office/drawing/2014/main" id="{49DA3095-08CA-C73B-2141-71D8A7998563}"/>
              </a:ext>
            </a:extLst>
          </p:cNvPr>
          <p:cNvPicPr>
            <a:picLocks noChangeAspect="1"/>
          </p:cNvPicPr>
          <p:nvPr/>
        </p:nvPicPr>
        <p:blipFill>
          <a:blip r:embed="rId13"/>
          <a:stretch>
            <a:fillRect/>
          </a:stretch>
        </p:blipFill>
        <p:spPr>
          <a:xfrm>
            <a:off x="8603415" y="2941287"/>
            <a:ext cx="3044287" cy="1982815"/>
          </a:xfrm>
          <a:prstGeom prst="rect">
            <a:avLst/>
          </a:prstGeom>
        </p:spPr>
      </p:pic>
      <p:pic>
        <p:nvPicPr>
          <p:cNvPr id="15" name="Picture 14" descr="A computer screen with a search button&#10;&#10;Description automatically generated">
            <a:extLst>
              <a:ext uri="{FF2B5EF4-FFF2-40B4-BE49-F238E27FC236}">
                <a16:creationId xmlns:a16="http://schemas.microsoft.com/office/drawing/2014/main" id="{FA503743-E28F-7083-DBA9-1252BA433174}"/>
              </a:ext>
            </a:extLst>
          </p:cNvPr>
          <p:cNvPicPr>
            <a:picLocks noChangeAspect="1"/>
          </p:cNvPicPr>
          <p:nvPr/>
        </p:nvPicPr>
        <p:blipFill>
          <a:blip r:embed="rId14"/>
          <a:stretch>
            <a:fillRect/>
          </a:stretch>
        </p:blipFill>
        <p:spPr>
          <a:xfrm>
            <a:off x="310128" y="2729397"/>
            <a:ext cx="2686050" cy="1838325"/>
          </a:xfrm>
          <a:prstGeom prst="rect">
            <a:avLst/>
          </a:prstGeom>
        </p:spPr>
      </p:pic>
    </p:spTree>
    <p:extLst>
      <p:ext uri="{BB962C8B-B14F-4D97-AF65-F5344CB8AC3E}">
        <p14:creationId xmlns:p14="http://schemas.microsoft.com/office/powerpoint/2010/main" val="281687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5863" y="191590"/>
            <a:ext cx="1474879" cy="1375954"/>
          </a:xfrm>
          <a:prstGeom prst="rect">
            <a:avLst/>
          </a:prstGeom>
        </p:spPr>
      </p:pic>
      <p:sp>
        <p:nvSpPr>
          <p:cNvPr id="3" name="TextBox 2"/>
          <p:cNvSpPr txBox="1"/>
          <p:nvPr/>
        </p:nvSpPr>
        <p:spPr>
          <a:xfrm>
            <a:off x="155700" y="256244"/>
            <a:ext cx="11887200" cy="6463308"/>
          </a:xfrm>
          <a:prstGeom prst="rect">
            <a:avLst/>
          </a:prstGeom>
          <a:noFill/>
          <a:ln w="38100">
            <a:solidFill>
              <a:srgbClr val="002060"/>
            </a:solidFill>
          </a:ln>
        </p:spPr>
        <p:txBody>
          <a:bodyPr wrap="square" rtlCol="0">
            <a:spAutoFit/>
          </a:bodyPr>
          <a:lstStyle/>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p:txBody>
      </p:sp>
      <p:sp>
        <p:nvSpPr>
          <p:cNvPr id="4" name="TextBox 3"/>
          <p:cNvSpPr txBox="1"/>
          <p:nvPr/>
        </p:nvSpPr>
        <p:spPr>
          <a:xfrm>
            <a:off x="478972" y="552344"/>
            <a:ext cx="4929051" cy="1077218"/>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How can I support my </a:t>
            </a:r>
          </a:p>
          <a:p>
            <a:r>
              <a:rPr lang="en-GB" sz="3200" dirty="0">
                <a:latin typeface="Verdana" panose="020B0604030504040204" pitchFamily="34" charset="0"/>
                <a:ea typeface="Verdana" panose="020B0604030504040204" pitchFamily="34" charset="0"/>
              </a:rPr>
              <a:t>child in their</a:t>
            </a:r>
            <a:r>
              <a:rPr lang="en-GB" sz="3200" baseline="0" dirty="0">
                <a:latin typeface="Verdana" panose="020B0604030504040204" pitchFamily="34" charset="0"/>
                <a:ea typeface="Verdana" panose="020B0604030504040204" pitchFamily="34" charset="0"/>
              </a:rPr>
              <a:t> revision?</a:t>
            </a:r>
            <a:endParaRPr lang="en-GB" sz="3200" dirty="0">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3"/>
          <a:stretch>
            <a:fillRect/>
          </a:stretch>
        </p:blipFill>
        <p:spPr>
          <a:xfrm>
            <a:off x="5869578" y="431536"/>
            <a:ext cx="4176981" cy="5947570"/>
          </a:xfrm>
          <a:prstGeom prst="rect">
            <a:avLst/>
          </a:prstGeom>
        </p:spPr>
      </p:pic>
      <p:pic>
        <p:nvPicPr>
          <p:cNvPr id="6" name="Picture 5" descr="A paper with text and numbers&#10;&#10;Description automatically generated">
            <a:extLst>
              <a:ext uri="{FF2B5EF4-FFF2-40B4-BE49-F238E27FC236}">
                <a16:creationId xmlns:a16="http://schemas.microsoft.com/office/drawing/2014/main" id="{6DF12341-CB7E-D974-9EF7-C32F25D52B1A}"/>
              </a:ext>
            </a:extLst>
          </p:cNvPr>
          <p:cNvPicPr>
            <a:picLocks noChangeAspect="1"/>
          </p:cNvPicPr>
          <p:nvPr/>
        </p:nvPicPr>
        <p:blipFill>
          <a:blip r:embed="rId4"/>
          <a:stretch>
            <a:fillRect/>
          </a:stretch>
        </p:blipFill>
        <p:spPr>
          <a:xfrm>
            <a:off x="739361" y="2059126"/>
            <a:ext cx="2894496" cy="3468618"/>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B3147372-820F-598D-38E8-1CDDB1D1EF39}"/>
              </a:ext>
            </a:extLst>
          </p:cNvPr>
          <p:cNvPicPr>
            <a:picLocks noChangeAspect="1"/>
          </p:cNvPicPr>
          <p:nvPr/>
        </p:nvPicPr>
        <p:blipFill>
          <a:blip r:embed="rId5"/>
          <a:stretch>
            <a:fillRect/>
          </a:stretch>
        </p:blipFill>
        <p:spPr>
          <a:xfrm rot="1080000">
            <a:off x="1887775" y="4109387"/>
            <a:ext cx="3487669" cy="2117449"/>
          </a:xfrm>
          <a:prstGeom prst="rect">
            <a:avLst/>
          </a:prstGeom>
        </p:spPr>
      </p:pic>
    </p:spTree>
    <p:extLst>
      <p:ext uri="{BB962C8B-B14F-4D97-AF65-F5344CB8AC3E}">
        <p14:creationId xmlns:p14="http://schemas.microsoft.com/office/powerpoint/2010/main" val="325518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320" y="156756"/>
            <a:ext cx="1474879" cy="1375954"/>
          </a:xfrm>
          <a:prstGeom prst="rect">
            <a:avLst/>
          </a:prstGeom>
        </p:spPr>
      </p:pic>
      <p:sp>
        <p:nvSpPr>
          <p:cNvPr id="3" name="TextBox 2"/>
          <p:cNvSpPr txBox="1"/>
          <p:nvPr/>
        </p:nvSpPr>
        <p:spPr>
          <a:xfrm>
            <a:off x="174171" y="156756"/>
            <a:ext cx="11887200" cy="6463308"/>
          </a:xfrm>
          <a:prstGeom prst="rect">
            <a:avLst/>
          </a:prstGeom>
          <a:noFill/>
          <a:ln w="38100">
            <a:solidFill>
              <a:srgbClr val="002060"/>
            </a:solidFill>
          </a:ln>
        </p:spPr>
        <p:txBody>
          <a:bodyPr wrap="square" rtlCol="0">
            <a:spAutoFit/>
          </a:bodyPr>
          <a:lstStyle/>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a:p>
            <a:pPr fontAlgn="base"/>
            <a:endParaRPr lang="en-GB" sz="1800" b="0" i="0" kern="1200" dirty="0">
              <a:solidFill>
                <a:schemeClr val="tx1"/>
              </a:solidFill>
              <a:effectLst/>
              <a:latin typeface="+mn-lt"/>
              <a:ea typeface="+mn-ea"/>
              <a:cs typeface="+mn-cs"/>
            </a:endParaRPr>
          </a:p>
        </p:txBody>
      </p:sp>
      <p:sp>
        <p:nvSpPr>
          <p:cNvPr id="4" name="TextBox 3"/>
          <p:cNvSpPr txBox="1"/>
          <p:nvPr/>
        </p:nvSpPr>
        <p:spPr>
          <a:xfrm>
            <a:off x="435429" y="517510"/>
            <a:ext cx="9509759" cy="584775"/>
          </a:xfrm>
          <a:prstGeom prst="rect">
            <a:avLst/>
          </a:prstGeom>
          <a:noFill/>
          <a:ln w="38100">
            <a:solidFill>
              <a:srgbClr val="002060"/>
            </a:solidFill>
          </a:ln>
        </p:spPr>
        <p:txBody>
          <a:bodyPr wrap="square" rtlCol="0">
            <a:spAutoFit/>
          </a:bodyPr>
          <a:lstStyle/>
          <a:p>
            <a:r>
              <a:rPr lang="en-GB" sz="3200" dirty="0">
                <a:latin typeface="Verdana" panose="020B0604030504040204" pitchFamily="34" charset="0"/>
                <a:ea typeface="Verdana" panose="020B0604030504040204" pitchFamily="34" charset="0"/>
              </a:rPr>
              <a:t>How can I support my child in their revision?</a:t>
            </a:r>
          </a:p>
        </p:txBody>
      </p:sp>
      <p:pic>
        <p:nvPicPr>
          <p:cNvPr id="5" name="Picture 6" descr="https://www.mytutor.co.uk/blog/wp-content/uploads/2019/03/MYTUTOR_REVISION-FRIENDLY-ENVIRONMENT_V1-4-sca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390" y="1288869"/>
            <a:ext cx="4269689" cy="52198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39005" y="1691118"/>
            <a:ext cx="6949439" cy="5262979"/>
          </a:xfrm>
          <a:prstGeom prst="rect">
            <a:avLst/>
          </a:prstGeom>
          <a:noFill/>
        </p:spPr>
        <p:txBody>
          <a:bodyPr wrap="square" lIns="91440" tIns="45720" rIns="91440" bIns="45720" rtlCol="0" anchor="t">
            <a:spAutoFit/>
          </a:bodyPr>
          <a:lstStyle/>
          <a:p>
            <a:r>
              <a:rPr lang="en-GB" sz="1600" b="1" dirty="0">
                <a:latin typeface="Verdana" panose="020B0604030504040204" pitchFamily="34" charset="0"/>
                <a:ea typeface="Verdana" panose="020B0604030504040204" pitchFamily="34" charset="0"/>
              </a:rPr>
              <a:t>Flashcards:  </a:t>
            </a:r>
            <a:r>
              <a:rPr lang="en-GB" sz="1600" dirty="0">
                <a:latin typeface="Verdana" panose="020B0604030504040204" pitchFamily="34" charset="0"/>
                <a:ea typeface="Verdana" panose="020B0604030504040204" pitchFamily="34" charset="0"/>
              </a:rPr>
              <a:t>Question on one side – answers on the other.  Ideal for then testing themselves or being tested by a friend / adult.</a:t>
            </a:r>
          </a:p>
          <a:p>
            <a:endParaRPr lang="en-GB" sz="160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r>
              <a:rPr lang="en-GB" sz="1600" b="1" dirty="0">
                <a:latin typeface="Verdana" panose="020B0604030504040204" pitchFamily="34" charset="0"/>
                <a:ea typeface="Verdana" panose="020B0604030504040204" pitchFamily="34" charset="0"/>
              </a:rPr>
              <a:t>Start Big, go small: </a:t>
            </a:r>
            <a:r>
              <a:rPr lang="en-GB" sz="1600" dirty="0">
                <a:latin typeface="Verdana" panose="020B0604030504040204" pitchFamily="34" charset="0"/>
                <a:ea typeface="Verdana" panose="020B0604030504040204" pitchFamily="34" charset="0"/>
              </a:rPr>
              <a:t>The first</a:t>
            </a:r>
            <a:r>
              <a:rPr lang="en-GB" sz="1600" baseline="0" dirty="0">
                <a:latin typeface="Verdana" panose="020B0604030504040204" pitchFamily="34" charset="0"/>
                <a:ea typeface="Verdana" panose="020B0604030504040204" pitchFamily="34" charset="0"/>
              </a:rPr>
              <a:t> time they revise a topic fill an A3 sheet, then the net time reduce it to A4 and eventually to a flashcard.  This encourages them to disregard the information they know between one revision sessions and the next.</a:t>
            </a:r>
            <a:endParaRPr lang="en-GB" sz="160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r>
              <a:rPr lang="en-GB" sz="1600" b="1" dirty="0">
                <a:latin typeface="Verdana" panose="020B0604030504040204" pitchFamily="34" charset="0"/>
                <a:ea typeface="Verdana" panose="020B0604030504040204" pitchFamily="34" charset="0"/>
              </a:rPr>
              <a:t>Mind maps / diagrams:  </a:t>
            </a:r>
            <a:r>
              <a:rPr lang="en-GB" sz="1600" dirty="0">
                <a:latin typeface="Verdana" panose="020B0604030504040204" pitchFamily="34" charset="0"/>
                <a:ea typeface="Verdana" panose="020B0604030504040204" pitchFamily="34" charset="0"/>
              </a:rPr>
              <a:t>Good for more</a:t>
            </a:r>
            <a:r>
              <a:rPr lang="en-GB" sz="1600" baseline="0" dirty="0">
                <a:latin typeface="Verdana" panose="020B0604030504040204" pitchFamily="34" charset="0"/>
                <a:ea typeface="Verdana" panose="020B0604030504040204" pitchFamily="34" charset="0"/>
              </a:rPr>
              <a:t> visual revision </a:t>
            </a:r>
            <a:r>
              <a:rPr lang="en-GB" sz="1600" baseline="0" dirty="0" err="1">
                <a:latin typeface="Verdana" panose="020B0604030504040204" pitchFamily="34" charset="0"/>
                <a:ea typeface="Verdana" panose="020B0604030504040204" pitchFamily="34" charset="0"/>
              </a:rPr>
              <a:t>ie</a:t>
            </a:r>
            <a:r>
              <a:rPr lang="en-GB" sz="1600" baseline="0" dirty="0">
                <a:latin typeface="Verdana" panose="020B0604030504040204" pitchFamily="34" charset="0"/>
                <a:ea typeface="Verdana" panose="020B0604030504040204" pitchFamily="34" charset="0"/>
              </a:rPr>
              <a:t> the human body, sections of the river…</a:t>
            </a:r>
            <a:endParaRPr lang="en-GB" sz="160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r>
              <a:rPr lang="en-GB" sz="1600" b="1" dirty="0">
                <a:latin typeface="Verdana"/>
                <a:ea typeface="Verdana"/>
              </a:rPr>
              <a:t>Exam Question</a:t>
            </a:r>
            <a:r>
              <a:rPr lang="en-GB" sz="1600" b="1" baseline="0" dirty="0">
                <a:latin typeface="Verdana"/>
                <a:ea typeface="Verdana"/>
              </a:rPr>
              <a:t> practice: </a:t>
            </a:r>
            <a:r>
              <a:rPr lang="en-GB" sz="1600" baseline="0" dirty="0">
                <a:latin typeface="Verdana"/>
                <a:ea typeface="Verdana"/>
              </a:rPr>
              <a:t>Invaluable but cannot be used on its own as it doesn’t actually help students learn what they don’t know.</a:t>
            </a:r>
          </a:p>
          <a:p>
            <a:endParaRPr lang="en-GB" sz="1600" baseline="0" dirty="0">
              <a:latin typeface="Verdana" panose="020B0604030504040204" pitchFamily="34" charset="0"/>
              <a:ea typeface="Verdana" panose="020B0604030504040204" pitchFamily="34" charset="0"/>
            </a:endParaRPr>
          </a:p>
          <a:p>
            <a:r>
              <a:rPr lang="en-GB" sz="1600" b="1" dirty="0" err="1">
                <a:latin typeface="Verdana"/>
                <a:ea typeface="Verdana"/>
              </a:rPr>
              <a:t>Markschemes</a:t>
            </a:r>
            <a:r>
              <a:rPr lang="en-GB" sz="1600" dirty="0">
                <a:latin typeface="Verdana"/>
                <a:ea typeface="Verdana"/>
              </a:rPr>
              <a:t>: Become familiar with structures of answers/key terms.</a:t>
            </a:r>
            <a:endParaRPr lang="en-GB" sz="1600" baseline="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44897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32253E2C9214A9D74361E0AE0D541" ma:contentTypeVersion="39" ma:contentTypeDescription="Create a new document." ma:contentTypeScope="" ma:versionID="855fe00f0ebadaa3275abc50bc09965d">
  <xsd:schema xmlns:xsd="http://www.w3.org/2001/XMLSchema" xmlns:xs="http://www.w3.org/2001/XMLSchema" xmlns:p="http://schemas.microsoft.com/office/2006/metadata/properties" xmlns:ns3="93500bd5-6a66-4d15-9898-f21151406893" xmlns:ns4="52360823-35d7-4d19-b0a7-6620699946a9" targetNamespace="http://schemas.microsoft.com/office/2006/metadata/properties" ma:root="true" ma:fieldsID="1255ff8ebbc1ae67ead0b528baa82944" ns3:_="" ns4:_="">
    <xsd:import namespace="93500bd5-6a66-4d15-9898-f21151406893"/>
    <xsd:import namespace="52360823-35d7-4d19-b0a7-6620699946a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00bd5-6a66-4d15-9898-f211514068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NotebookType" ma:index="22" nillable="true" ma:displayName="Notebook Type" ma:internalName="NotebookType">
      <xsd:simpleType>
        <xsd:restriction base="dms:Text"/>
      </xsd:simpleType>
    </xsd:element>
    <xsd:element name="FolderType" ma:index="23" nillable="true" ma:displayName="Folder Type" ma:internalName="FolderType">
      <xsd:simpleType>
        <xsd:restriction base="dms:Text"/>
      </xsd:simpleType>
    </xsd:element>
    <xsd:element name="CultureName" ma:index="24" nillable="true" ma:displayName="Culture Name" ma:internalName="CultureName">
      <xsd:simpleType>
        <xsd:restriction base="dms:Text"/>
      </xsd:simpleType>
    </xsd:element>
    <xsd:element name="AppVersion" ma:index="25" nillable="true" ma:displayName="App Version" ma:internalName="AppVersion">
      <xsd:simpleType>
        <xsd:restriction base="dms:Text"/>
      </xsd:simpleType>
    </xsd:element>
    <xsd:element name="TeamsChannelId" ma:index="26" nillable="true" ma:displayName="Teams Channel Id" ma:internalName="TeamsChannelId">
      <xsd:simpleType>
        <xsd:restriction base="dms:Text"/>
      </xsd:simpleType>
    </xsd:element>
    <xsd:element name="Owner" ma:index="2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8" nillable="true" ma:displayName="Math Settings" ma:internalName="Math_Settings">
      <xsd:simpleType>
        <xsd:restriction base="dms:Text"/>
      </xsd:simpleType>
    </xsd:element>
    <xsd:element name="DefaultSectionNames" ma:index="29" nillable="true" ma:displayName="Default Section Names" ma:internalName="DefaultSectionNames">
      <xsd:simpleType>
        <xsd:restriction base="dms:Note">
          <xsd:maxLength value="255"/>
        </xsd:restriction>
      </xsd:simpleType>
    </xsd:element>
    <xsd:element name="Templates" ma:index="30" nillable="true" ma:displayName="Templates" ma:internalName="Templates">
      <xsd:simpleType>
        <xsd:restriction base="dms:Note">
          <xsd:maxLength value="255"/>
        </xsd:restriction>
      </xsd:simpleType>
    </xsd:element>
    <xsd:element name="Teachers" ma:index="3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nvited_Teachers" ma:index="36" nillable="true" ma:displayName="Invited Teachers" ma:internalName="Invited_Teachers">
      <xsd:simpleType>
        <xsd:restriction base="dms:Note">
          <xsd:maxLength value="255"/>
        </xsd:restriction>
      </xsd:simpleType>
    </xsd:element>
    <xsd:element name="Invited_Students" ma:index="37" nillable="true" ma:displayName="Invited Students" ma:internalName="Invited_Students">
      <xsd:simpleType>
        <xsd:restriction base="dms:Note">
          <xsd:maxLength value="255"/>
        </xsd:restriction>
      </xsd:simpleType>
    </xsd:element>
    <xsd:element name="Self_Registration_Enabled" ma:index="38" nillable="true" ma:displayName="Self Registration Enabled" ma:internalName="Self_Registration_Enabled">
      <xsd:simpleType>
        <xsd:restriction base="dms:Boolean"/>
      </xsd:simpleType>
    </xsd:element>
    <xsd:element name="Has_Teacher_Only_SectionGroup" ma:index="39" nillable="true" ma:displayName="Has Teacher Only SectionGroup" ma:internalName="Has_Teacher_Only_SectionGroup">
      <xsd:simpleType>
        <xsd:restriction base="dms:Boolean"/>
      </xsd:simpleType>
    </xsd:element>
    <xsd:element name="Is_Collaboration_Space_Locked" ma:index="40" nillable="true" ma:displayName="Is Collaboration Space Locked" ma:internalName="Is_Collaboration_Space_Locked">
      <xsd:simpleType>
        <xsd:restriction base="dms:Boolean"/>
      </xsd:simpleType>
    </xsd:element>
    <xsd:element name="IsNotebookLocked" ma:index="41" nillable="true" ma:displayName="Is Notebook Locked" ma:internalName="IsNotebookLocked">
      <xsd:simpleType>
        <xsd:restriction base="dms:Boolean"/>
      </xsd:simpleType>
    </xsd:element>
    <xsd:element name="Teams_Channel_Section_Location" ma:index="42" nillable="true" ma:displayName="Teams Channel Section Location" ma:internalName="Teams_Channel_Section_Location">
      <xsd:simpleType>
        <xsd:restriction base="dms:Text"/>
      </xsd:simpleType>
    </xsd:element>
    <xsd:element name="_activity" ma:index="43" nillable="true" ma:displayName="_activity" ma:hidden="true" ma:internalName="_activity">
      <xsd:simpleType>
        <xsd:restriction base="dms:Note"/>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ServiceSearchProperties" ma:index="45" nillable="true" ma:displayName="MediaServiceSearchProperties" ma:hidden="true" ma:internalName="MediaServiceSearchProperties" ma:readOnly="true">
      <xsd:simpleType>
        <xsd:restriction base="dms:Note"/>
      </xsd:simpleType>
    </xsd:element>
    <xsd:element name="MediaServiceSystemTags" ma:index="46"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360823-35d7-4d19-b0a7-6620699946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vited_Teachers xmlns="93500bd5-6a66-4d15-9898-f21151406893" xsi:nil="true"/>
    <DefaultSectionNames xmlns="93500bd5-6a66-4d15-9898-f21151406893" xsi:nil="true"/>
    <Is_Collaboration_Space_Locked xmlns="93500bd5-6a66-4d15-9898-f21151406893" xsi:nil="true"/>
    <Has_Teacher_Only_SectionGroup xmlns="93500bd5-6a66-4d15-9898-f21151406893" xsi:nil="true"/>
    <Owner xmlns="93500bd5-6a66-4d15-9898-f21151406893">
      <UserInfo>
        <DisplayName/>
        <AccountId xsi:nil="true"/>
        <AccountType/>
      </UserInfo>
    </Owner>
    <Invited_Students xmlns="93500bd5-6a66-4d15-9898-f21151406893" xsi:nil="true"/>
    <CultureName xmlns="93500bd5-6a66-4d15-9898-f21151406893" xsi:nil="true"/>
    <Distribution_Groups xmlns="93500bd5-6a66-4d15-9898-f21151406893" xsi:nil="true"/>
    <TeamsChannelId xmlns="93500bd5-6a66-4d15-9898-f21151406893" xsi:nil="true"/>
    <_activity xmlns="93500bd5-6a66-4d15-9898-f21151406893" xsi:nil="true"/>
    <Math_Settings xmlns="93500bd5-6a66-4d15-9898-f21151406893" xsi:nil="true"/>
    <Teachers xmlns="93500bd5-6a66-4d15-9898-f21151406893">
      <UserInfo>
        <DisplayName/>
        <AccountId xsi:nil="true"/>
        <AccountType/>
      </UserInfo>
    </Teachers>
    <IsNotebookLocked xmlns="93500bd5-6a66-4d15-9898-f21151406893" xsi:nil="true"/>
    <Templates xmlns="93500bd5-6a66-4d15-9898-f21151406893" xsi:nil="true"/>
    <Self_Registration_Enabled xmlns="93500bd5-6a66-4d15-9898-f21151406893" xsi:nil="true"/>
    <FolderType xmlns="93500bd5-6a66-4d15-9898-f21151406893" xsi:nil="true"/>
    <AppVersion xmlns="93500bd5-6a66-4d15-9898-f21151406893" xsi:nil="true"/>
    <LMS_Mappings xmlns="93500bd5-6a66-4d15-9898-f21151406893" xsi:nil="true"/>
    <Teams_Channel_Section_Location xmlns="93500bd5-6a66-4d15-9898-f21151406893" xsi:nil="true"/>
    <NotebookType xmlns="93500bd5-6a66-4d15-9898-f21151406893" xsi:nil="true"/>
    <Students xmlns="93500bd5-6a66-4d15-9898-f21151406893">
      <UserInfo>
        <DisplayName/>
        <AccountId xsi:nil="true"/>
        <AccountType/>
      </UserInfo>
    </Students>
    <Student_Groups xmlns="93500bd5-6a66-4d15-9898-f21151406893">
      <UserInfo>
        <DisplayName/>
        <AccountId xsi:nil="true"/>
        <AccountType/>
      </UserInfo>
    </Student_Groups>
  </documentManagement>
</p:properties>
</file>

<file path=customXml/itemProps1.xml><?xml version="1.0" encoding="utf-8"?>
<ds:datastoreItem xmlns:ds="http://schemas.openxmlformats.org/officeDocument/2006/customXml" ds:itemID="{D4FD3C16-7781-4C95-A71E-6345902E1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500bd5-6a66-4d15-9898-f21151406893"/>
    <ds:schemaRef ds:uri="52360823-35d7-4d19-b0a7-6620699946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981C14-0C76-4F9E-BA47-61C9BA7CA6D5}">
  <ds:schemaRefs>
    <ds:schemaRef ds:uri="http://schemas.microsoft.com/sharepoint/v3/contenttype/forms"/>
  </ds:schemaRefs>
</ds:datastoreItem>
</file>

<file path=customXml/itemProps3.xml><?xml version="1.0" encoding="utf-8"?>
<ds:datastoreItem xmlns:ds="http://schemas.openxmlformats.org/officeDocument/2006/customXml" ds:itemID="{95A0B620-8C56-4D36-8D64-EED26C7E4B95}">
  <ds:schemaRefs>
    <ds:schemaRef ds:uri="http://purl.org/dc/terms/"/>
    <ds:schemaRef ds:uri="52360823-35d7-4d19-b0a7-6620699946a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93500bd5-6a66-4d15-9898-f2115140689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244</TotalTime>
  <Words>1619</Words>
  <Application>Microsoft Office PowerPoint</Application>
  <PresentationFormat>Widescreen</PresentationFormat>
  <Paragraphs>340</Paragraphs>
  <Slides>22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Arial</vt:lpstr>
      <vt:lpstr>Calibri</vt:lpstr>
      <vt:lpstr>Calibri Light</vt:lpstr>
      <vt:lpstr>Google Sans</vt:lpstr>
      <vt:lpstr>Lilita One</vt:lpstr>
      <vt:lpstr>Univers Condensed</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Expectations</vt:lpstr>
      <vt:lpstr>The Study Period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Lowe</dc:creator>
  <cp:lastModifiedBy>Julia Moseley</cp:lastModifiedBy>
  <cp:revision>114</cp:revision>
  <dcterms:created xsi:type="dcterms:W3CDTF">2024-09-12T13:12:09Z</dcterms:created>
  <dcterms:modified xsi:type="dcterms:W3CDTF">2025-09-18T16:14:43Z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0x010100D7632253E2C9214A9D74361E0AE0D541</vt:lpwstr>
  </property>
</Properties>
</file>