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handoutMasterIdLst>
    <p:handoutMasterId r:id="rId18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8" r:id="rId12"/>
    <p:sldId id="267" r:id="rId13"/>
    <p:sldId id="269" r:id="rId14"/>
    <p:sldId id="263" r:id="rId15"/>
    <p:sldId id="266" r:id="rId16"/>
    <p:sldId id="265" r:id="rId17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57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DA34BE-710B-490C-B6D2-F2D9577DAFFA}" type="datetimeFigureOut">
              <a:rPr lang="en-GB" smtClean="0"/>
              <a:t>07/10/2020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D40016-83BF-4088-AD67-5B7FCCD819A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67526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0DDFF-4180-45D3-9355-619143CD129A}" type="datetimeFigureOut">
              <a:rPr lang="en-GB" smtClean="0"/>
              <a:t>07/10/2020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7B54-0DD0-4515-9608-8F2465C0B8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056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0DDFF-4180-45D3-9355-619143CD129A}" type="datetimeFigureOut">
              <a:rPr lang="en-GB" smtClean="0"/>
              <a:t>07/10/2020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7B54-0DD0-4515-9608-8F2465C0B8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6431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0DDFF-4180-45D3-9355-619143CD129A}" type="datetimeFigureOut">
              <a:rPr lang="en-GB" smtClean="0"/>
              <a:t>07/10/2020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7B54-0DD0-4515-9608-8F2465C0B8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050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0DDFF-4180-45D3-9355-619143CD129A}" type="datetimeFigureOut">
              <a:rPr lang="en-GB" smtClean="0"/>
              <a:t>07/10/2020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7B54-0DD0-4515-9608-8F2465C0B8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6067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0DDFF-4180-45D3-9355-619143CD129A}" type="datetimeFigureOut">
              <a:rPr lang="en-GB" smtClean="0"/>
              <a:t>07/10/2020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7B54-0DD0-4515-9608-8F2465C0B8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3384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0DDFF-4180-45D3-9355-619143CD129A}" type="datetimeFigureOut">
              <a:rPr lang="en-GB" smtClean="0"/>
              <a:t>07/10/2020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7B54-0DD0-4515-9608-8F2465C0B8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28712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0DDFF-4180-45D3-9355-619143CD129A}" type="datetimeFigureOut">
              <a:rPr lang="en-GB" smtClean="0"/>
              <a:t>07/10/2020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7B54-0DD0-4515-9608-8F2465C0B8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273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0DDFF-4180-45D3-9355-619143CD129A}" type="datetimeFigureOut">
              <a:rPr lang="en-GB" smtClean="0"/>
              <a:t>07/10/2020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7B54-0DD0-4515-9608-8F2465C0B8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5009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0DDFF-4180-45D3-9355-619143CD129A}" type="datetimeFigureOut">
              <a:rPr lang="en-GB" smtClean="0"/>
              <a:t>07/10/2020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7B54-0DD0-4515-9608-8F2465C0B8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0626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0DDFF-4180-45D3-9355-619143CD129A}" type="datetimeFigureOut">
              <a:rPr lang="en-GB" smtClean="0"/>
              <a:t>07/10/2020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7B54-0DD0-4515-9608-8F2465C0B8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139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0DDFF-4180-45D3-9355-619143CD129A}" type="datetimeFigureOut">
              <a:rPr lang="en-GB" smtClean="0"/>
              <a:t>07/10/2020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A7B54-0DD0-4515-9608-8F2465C0B8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5773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0DDFF-4180-45D3-9355-619143CD129A}" type="datetimeFigureOut">
              <a:rPr lang="en-GB" smtClean="0"/>
              <a:t>07/10/2020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A7B54-0DD0-4515-9608-8F2465C0B8D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429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hyperlink" Target="https://www.google.co.uk/url?sa=i&amp;rct=j&amp;q=&amp;esrc=s&amp;source=images&amp;cd=&amp;cad=rja&amp;uact=8&amp;ved=2ahUKEwiNgr3msabdAhVDCMAKHcFUBGoQjRx6BAgBEAU&amp;url=https://twitter.com/ags_wirksworth&amp;psig=AOvVaw0V4v2oY37PbKPZnpJzg6ps&amp;ust=1536323668479320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hyperlink" Target="http://www.arbookfind.co.uk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hyperlink" Target="https://anthonygellco.sharepoint.com/sites/KS3_English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hyperlink" Target="mailto:alowe@anthonygell.co.uk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8.png"/><Relationship Id="rId4" Type="http://schemas.openxmlformats.org/officeDocument/2006/relationships/hyperlink" Target="https://anthonygellco.sharepoint.com/sites/AGSPupilIntranet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Year 7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Reading at Anthony </a:t>
            </a:r>
            <a:r>
              <a:rPr lang="en-GB" dirty="0" err="1"/>
              <a:t>Gell</a:t>
            </a:r>
            <a:r>
              <a:rPr lang="en-GB" dirty="0"/>
              <a:t> School</a:t>
            </a:r>
          </a:p>
        </p:txBody>
      </p:sp>
      <p:pic>
        <p:nvPicPr>
          <p:cNvPr id="1026" name="Picture 2" descr="Image result for anthony gell school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8640"/>
            <a:ext cx="2952328" cy="295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2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10000">
        <p:split orient="vert"/>
      </p:transition>
    </mc:Choice>
    <mc:Fallback xmlns="">
      <p:transition spd="slow" advClick="0" advTm="1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18717-0C72-46E9-B620-15AC1E9C8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D4292-A8D8-4D77-9DBD-66280DB843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3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 check the level of a book, and whether it falls within a child’s ZPD by using the following website. 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770"/>
              </a:spcBef>
            </a:pPr>
            <a:r>
              <a:rPr lang="en-GB" sz="2800" u="sng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http://www.arbookfind.co.uk/</a:t>
            </a:r>
            <a:endParaRPr lang="en-GB" sz="2800" u="sng" kern="120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770"/>
              </a:spcBef>
            </a:pPr>
            <a:r>
              <a:rPr lang="en-GB" sz="2800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Search for the book and look for BL (book level)</a:t>
            </a:r>
            <a:endParaRPr lang="en-GB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3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0">
        <p:split orient="vert"/>
      </p:transition>
    </mc:Choice>
    <mc:Fallback xmlns="">
      <p:transition spd="slow" advTm="3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We Know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  <a:p>
            <a:r>
              <a:rPr lang="en-GB" dirty="0"/>
              <a:t>Students who engage with this improve their reading age at a faster rate than those who do not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07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2000">
        <p:split orient="vert"/>
      </p:transition>
    </mc:Choice>
    <mc:Fallback xmlns="">
      <p:transition spd="slow" advClick="0" advTm="2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good to read?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GB" dirty="0"/>
          </a:p>
          <a:p>
            <a:r>
              <a:rPr lang="en-GB" dirty="0"/>
              <a:t>You will find two lists of recommended books on the student intranet </a:t>
            </a:r>
            <a:r>
              <a:rPr lang="en-GB" dirty="0">
                <a:hlinkClick r:id="rId4"/>
              </a:rPr>
              <a:t>https://anthonygellco.sharepoint.com/sites/KS3_English</a:t>
            </a:r>
            <a:r>
              <a:rPr lang="en-GB" dirty="0"/>
              <a:t> (go to the Students Folder and then Recommended Reads)</a:t>
            </a:r>
          </a:p>
          <a:p>
            <a:pPr lvl="1"/>
            <a:r>
              <a:rPr lang="en-GB" dirty="0"/>
              <a:t>Recommended read (word document)</a:t>
            </a:r>
          </a:p>
          <a:p>
            <a:pPr lvl="1"/>
            <a:r>
              <a:rPr lang="en-GB" dirty="0"/>
              <a:t>Recommended read (</a:t>
            </a:r>
            <a:r>
              <a:rPr lang="en-GB" dirty="0" err="1"/>
              <a:t>tes</a:t>
            </a:r>
            <a:r>
              <a:rPr lang="en-GB" dirty="0"/>
              <a:t> zip)</a:t>
            </a:r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552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40000">
        <p:split orient="vert"/>
      </p:transition>
    </mc:Choice>
    <mc:Fallback xmlns="">
      <p:transition spd="slow" advClick="0" advTm="4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Email </a:t>
            </a:r>
            <a:r>
              <a:rPr lang="en-GB" dirty="0">
                <a:hlinkClick r:id="rId4"/>
              </a:rPr>
              <a:t>alowe@anthonygell.co.uk</a:t>
            </a:r>
            <a:endParaRPr lang="en-GB" dirty="0"/>
          </a:p>
          <a:p>
            <a:endParaRPr lang="en-GB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8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0">
        <p:split orient="vert"/>
      </p:transition>
    </mc:Choice>
    <mc:Fallback xmlns="">
      <p:transition spd="slow" advClick="0" advTm="2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alowe.ANTGELL\AppData\Local\Microsoft\Windows\Temporary Internet Files\Content.IE5\1ON26LRF\emotional-and-behavioral-disorders-in-children_1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77072"/>
            <a:ext cx="3330194" cy="2497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Why is reading essential?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Helps develop the brain – physically</a:t>
            </a:r>
          </a:p>
          <a:p>
            <a:r>
              <a:rPr lang="en-GB" dirty="0"/>
              <a:t>Helps develop thoughts and ideas </a:t>
            </a:r>
          </a:p>
          <a:p>
            <a:r>
              <a:rPr lang="en-GB" dirty="0"/>
              <a:t>Helps develop language/vocabulary</a:t>
            </a:r>
          </a:p>
          <a:p>
            <a:r>
              <a:rPr lang="en-GB" dirty="0"/>
              <a:t>Survival Skill</a:t>
            </a:r>
          </a:p>
          <a:p>
            <a:r>
              <a:rPr lang="en-GB" dirty="0"/>
              <a:t>Essential to examination success</a:t>
            </a:r>
          </a:p>
          <a:p>
            <a:r>
              <a:rPr lang="en-GB" dirty="0"/>
              <a:t>Gives pleasure!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565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0">
        <p:split orient="vert"/>
      </p:transition>
    </mc:Choice>
    <mc:Fallback xmlns="">
      <p:transition spd="slow" advClick="0" advTm="5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owe.ANTGELL\AppData\Local\Microsoft\Windows\Temporary Internet Files\Content.IE5\NW1N2QYJ\papa-leyendo[1]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221088"/>
            <a:ext cx="4366765" cy="237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Parents are key!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Giving opportunities to read</a:t>
            </a:r>
          </a:p>
          <a:p>
            <a:r>
              <a:rPr lang="en-GB" dirty="0"/>
              <a:t>Asking about what children read</a:t>
            </a:r>
          </a:p>
          <a:p>
            <a:r>
              <a:rPr lang="en-GB" dirty="0"/>
              <a:t>Talking </a:t>
            </a:r>
            <a:r>
              <a:rPr lang="en-GB"/>
              <a:t>about what </a:t>
            </a:r>
            <a:r>
              <a:rPr lang="en-GB" u="sng"/>
              <a:t>you</a:t>
            </a:r>
            <a:r>
              <a:rPr lang="en-GB"/>
              <a:t> </a:t>
            </a:r>
            <a:r>
              <a:rPr lang="en-GB" dirty="0"/>
              <a:t>read</a:t>
            </a:r>
          </a:p>
          <a:p>
            <a:r>
              <a:rPr lang="en-GB" dirty="0"/>
              <a:t>Playing word games</a:t>
            </a:r>
          </a:p>
          <a:p>
            <a:r>
              <a:rPr lang="en-GB" dirty="0"/>
              <a:t>Reading with/to them</a:t>
            </a:r>
          </a:p>
          <a:p>
            <a:r>
              <a:rPr lang="en-GB" dirty="0"/>
              <a:t>Encouraging them to read </a:t>
            </a:r>
          </a:p>
          <a:p>
            <a:pPr marL="400050" lvl="1" indent="0">
              <a:buNone/>
            </a:pPr>
            <a:r>
              <a:rPr lang="en-GB" dirty="0"/>
              <a:t>to younger children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94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0">
        <p:split orient="vert"/>
      </p:transition>
    </mc:Choice>
    <mc:Fallback xmlns="">
      <p:transition spd="slow" advClick="0" advTm="5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Accelerated Reader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 software package:</a:t>
            </a:r>
          </a:p>
          <a:p>
            <a:pPr lvl="1"/>
            <a:r>
              <a:rPr lang="en-GB" dirty="0"/>
              <a:t>Star reading assessments</a:t>
            </a:r>
          </a:p>
          <a:p>
            <a:pPr lvl="1"/>
            <a:r>
              <a:rPr lang="en-GB" dirty="0"/>
              <a:t>Accelerated reader quizzes</a:t>
            </a:r>
          </a:p>
          <a:p>
            <a:r>
              <a:rPr lang="en-GB" dirty="0"/>
              <a:t>Helps channel reading so it is done in a way that develops a child’s ability</a:t>
            </a:r>
          </a:p>
          <a:p>
            <a:r>
              <a:rPr lang="en-GB" dirty="0"/>
              <a:t>Gives teachers information about what is happening</a:t>
            </a:r>
          </a:p>
          <a:p>
            <a:r>
              <a:rPr lang="en-GB" dirty="0"/>
              <a:t>Provides some incentives</a:t>
            </a:r>
          </a:p>
        </p:txBody>
      </p:sp>
      <p:pic>
        <p:nvPicPr>
          <p:cNvPr id="3074" name="Picture 2" descr="C:\Users\alowe.ANTGELL\AppData\Local\Microsoft\Windows\Temporary Internet Files\Content.IE5\8912WI0W\rk8_boy12[1]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941168"/>
            <a:ext cx="1838325" cy="173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53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72000">
        <p:split orient="vert"/>
      </p:transition>
    </mc:Choice>
    <mc:Fallback xmlns="">
      <p:transition spd="slow" advClick="0" advTm="7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Process – Star Reading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Star reading assessment</a:t>
            </a:r>
          </a:p>
          <a:p>
            <a:endParaRPr lang="en-GB" dirty="0"/>
          </a:p>
          <a:p>
            <a:pPr lvl="1"/>
            <a:r>
              <a:rPr lang="en-GB" dirty="0"/>
              <a:t>Provides school with reading age, standardised score and a scaled score</a:t>
            </a:r>
          </a:p>
          <a:p>
            <a:pPr lvl="1"/>
            <a:r>
              <a:rPr lang="en-GB" dirty="0"/>
              <a:t>Provides student with</a:t>
            </a:r>
          </a:p>
          <a:p>
            <a:pPr lvl="2"/>
            <a:r>
              <a:rPr lang="en-GB" dirty="0"/>
              <a:t>ZPD – two numbers providing a range e.g. 4.2-5.9</a:t>
            </a:r>
          </a:p>
          <a:p>
            <a:pPr lvl="2"/>
            <a:r>
              <a:rPr lang="en-GB" dirty="0"/>
              <a:t>A points target</a:t>
            </a:r>
          </a:p>
        </p:txBody>
      </p:sp>
      <p:pic>
        <p:nvPicPr>
          <p:cNvPr id="4098" name="Picture 2" descr="C:\Program Files\Microsoft Office\MEDIA\CAGCAT10\j0299125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024165"/>
            <a:ext cx="1584176" cy="1805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8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5000">
        <p:split orient="vert"/>
      </p:transition>
    </mc:Choice>
    <mc:Fallback xmlns="">
      <p:transition spd="slow" advClick="0" advTm="5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Process – Accelerated Reader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Students select a book within their ZPD</a:t>
            </a:r>
          </a:p>
          <a:p>
            <a:r>
              <a:rPr lang="en-GB" dirty="0"/>
              <a:t>Reading time is allowed in English each week – and every other week for homework</a:t>
            </a:r>
          </a:p>
          <a:p>
            <a:r>
              <a:rPr lang="en-GB" dirty="0"/>
              <a:t>Reading time at home helps</a:t>
            </a:r>
          </a:p>
          <a:p>
            <a:r>
              <a:rPr lang="en-GB" dirty="0"/>
              <a:t>Students take a quiz after completing the book</a:t>
            </a:r>
          </a:p>
          <a:p>
            <a:r>
              <a:rPr lang="en-GB" dirty="0"/>
              <a:t>Points are accumulated</a:t>
            </a:r>
          </a:p>
        </p:txBody>
      </p:sp>
      <p:pic>
        <p:nvPicPr>
          <p:cNvPr id="5122" name="Picture 2" descr="C:\Users\alowe.ANTGELL\AppData\Local\Microsoft\Windows\Temporary Internet Files\Content.IE5\8P3VRSNM\reading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1" y="3831348"/>
            <a:ext cx="2664296" cy="283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0000">
        <p:split orient="vert"/>
      </p:transition>
    </mc:Choice>
    <mc:Fallback xmlns="">
      <p:transition spd="slow" advClick="0" advTm="50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Process – Accelerated Reader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We </a:t>
            </a:r>
            <a:r>
              <a:rPr lang="en-GB" dirty="0" err="1"/>
              <a:t>reularly</a:t>
            </a:r>
            <a:r>
              <a:rPr lang="en-GB" dirty="0"/>
              <a:t> look at:</a:t>
            </a:r>
          </a:p>
          <a:p>
            <a:endParaRPr lang="en-GB" dirty="0"/>
          </a:p>
          <a:p>
            <a:pPr lvl="1"/>
            <a:r>
              <a:rPr lang="en-GB" dirty="0"/>
              <a:t>Quizzes taken and scores (target 80%)</a:t>
            </a:r>
          </a:p>
          <a:p>
            <a:pPr lvl="1"/>
            <a:r>
              <a:rPr lang="en-GB" dirty="0"/>
              <a:t>Average daily reading time (target 15 </a:t>
            </a:r>
            <a:r>
              <a:rPr lang="en-GB" dirty="0" err="1"/>
              <a:t>mins</a:t>
            </a:r>
            <a:r>
              <a:rPr lang="en-GB" dirty="0"/>
              <a:t>)</a:t>
            </a:r>
          </a:p>
          <a:p>
            <a:pPr lvl="1"/>
            <a:endParaRPr lang="en-GB" dirty="0"/>
          </a:p>
          <a:p>
            <a:r>
              <a:rPr lang="en-GB" dirty="0"/>
              <a:t>Follow up with students – and talk about what is happening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42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55000">
        <p:split orient="vert"/>
      </p:transition>
    </mc:Choice>
    <mc:Fallback xmlns="">
      <p:transition spd="slow" advClick="0" advTm="5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FDA1B-DE3A-498C-8F66-3C1E5EAB8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Taking a Quiz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EA8584-8A25-4BF8-86D0-A9DB77C1C2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4116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A quiz needs to be taken as soon as possible after completing a book</a:t>
            </a:r>
          </a:p>
          <a:p>
            <a:r>
              <a:rPr lang="en-GB" dirty="0"/>
              <a:t>The students can access their Accelerated Reader page through the student intranet</a:t>
            </a:r>
          </a:p>
          <a:p>
            <a:r>
              <a:rPr lang="en-GB" dirty="0">
                <a:hlinkClick r:id="rId4"/>
              </a:rPr>
              <a:t>https://anthonygellco.sharepoint.com/sites/AGSPupilIntranet</a:t>
            </a:r>
            <a:endParaRPr lang="en-GB" dirty="0"/>
          </a:p>
          <a:p>
            <a:r>
              <a:rPr lang="en-GB" dirty="0"/>
              <a:t>If you scroll down you will see the link and the icon </a:t>
            </a:r>
          </a:p>
          <a:p>
            <a:r>
              <a:rPr lang="en-GB" dirty="0"/>
              <a:t>Students logon by using their school user name and their date of birth (</a:t>
            </a:r>
            <a:r>
              <a:rPr lang="en-GB" dirty="0" err="1"/>
              <a:t>ddmmyyyy</a:t>
            </a:r>
            <a:r>
              <a:rPr lang="en-GB" dirty="0"/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9682F64-618F-4869-B767-11C3DFAA2A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680" y="5085184"/>
            <a:ext cx="542925" cy="523875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07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5000">
        <p:split orient="vert"/>
      </p:transition>
    </mc:Choice>
    <mc:Fallback xmlns="">
      <p:transition spd="slow" advClick="0" advTm="35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A89A4C-4262-44A0-9457-F7F99BD26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298249-C413-40D5-A3E7-1E8695CB4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AGS library for Key stage 3 student – with the help of staff/students/families and friends we keep this stocked</a:t>
            </a:r>
          </a:p>
          <a:p>
            <a:endParaRPr lang="en-GB" dirty="0"/>
          </a:p>
          <a:p>
            <a:r>
              <a:rPr lang="en-GB" dirty="0"/>
              <a:t>During the pandemic – </a:t>
            </a:r>
          </a:p>
          <a:p>
            <a:pPr lvl="1"/>
            <a:r>
              <a:rPr lang="en-GB" dirty="0"/>
              <a:t>Class book boxes</a:t>
            </a:r>
          </a:p>
          <a:p>
            <a:pPr lvl="1"/>
            <a:r>
              <a:rPr lang="en-GB" dirty="0"/>
              <a:t>Books from home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38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8000">
        <p:split orient="vert"/>
      </p:transition>
    </mc:Choice>
    <mc:Fallback xmlns="">
      <p:transition spd="slow" advClick="0" advTm="38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omposite">
      <a:dk1>
        <a:sysClr val="windowText" lastClr="000000"/>
      </a:dk1>
      <a:lt1>
        <a:sysClr val="window" lastClr="FFFFFF"/>
      </a:lt1>
      <a:dk2>
        <a:srgbClr val="5B6973"/>
      </a:dk2>
      <a:lt2>
        <a:srgbClr val="E7ECED"/>
      </a:lt2>
      <a:accent1>
        <a:srgbClr val="98C723"/>
      </a:accent1>
      <a:accent2>
        <a:srgbClr val="59B0B9"/>
      </a:accent2>
      <a:accent3>
        <a:srgbClr val="DEAE00"/>
      </a:accent3>
      <a:accent4>
        <a:srgbClr val="B77BB4"/>
      </a:accent4>
      <a:accent5>
        <a:srgbClr val="E0773C"/>
      </a:accent5>
      <a:accent6>
        <a:srgbClr val="A98D63"/>
      </a:accent6>
      <a:hlink>
        <a:srgbClr val="26CBEC"/>
      </a:hlink>
      <a:folHlink>
        <a:srgbClr val="598C8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A3FEC26CDDEB438AA827F400AC2635" ma:contentTypeVersion="10" ma:contentTypeDescription="Create a new document." ma:contentTypeScope="" ma:versionID="737204e1dcbab9ab237c1d433c1e6e4e">
  <xsd:schema xmlns:xsd="http://www.w3.org/2001/XMLSchema" xmlns:xs="http://www.w3.org/2001/XMLSchema" xmlns:p="http://schemas.microsoft.com/office/2006/metadata/properties" xmlns:ns2="a25175e3-3434-4496-bcc1-adcbf738dced" xmlns:ns3="aaf0f075-543d-4261-86e6-1005fb6a859e" targetNamespace="http://schemas.microsoft.com/office/2006/metadata/properties" ma:root="true" ma:fieldsID="d7e95c5fcbfa328baa07b5c3c5512816" ns2:_="" ns3:_="">
    <xsd:import namespace="a25175e3-3434-4496-bcc1-adcbf738dced"/>
    <xsd:import namespace="aaf0f075-543d-4261-86e6-1005fb6a85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25175e3-3434-4496-bcc1-adcbf738dce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f0f075-543d-4261-86e6-1005fb6a859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4B2372E-B4C3-4A31-9C8F-0EC6BBFFC1B3}">
  <ds:schemaRefs>
    <ds:schemaRef ds:uri="http://purl.org/dc/terms/"/>
    <ds:schemaRef ds:uri="http://schemas.microsoft.com/office/2006/documentManagement/types"/>
    <ds:schemaRef ds:uri="a25175e3-3434-4496-bcc1-adcbf738dced"/>
    <ds:schemaRef ds:uri="aaf0f075-543d-4261-86e6-1005fb6a859e"/>
    <ds:schemaRef ds:uri="http://purl.org/dc/dcmitype/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34A6204-CB3A-4312-9831-0BE17620049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7D1E705-558A-4F93-A263-C6E6B12B6E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25175e3-3434-4496-bcc1-adcbf738dced"/>
    <ds:schemaRef ds:uri="aaf0f075-543d-4261-86e6-1005fb6a85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458</Words>
  <Application>Microsoft Office PowerPoint</Application>
  <PresentationFormat>On-screen Show (4:3)</PresentationFormat>
  <Paragraphs>71</Paragraphs>
  <Slides>13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Times New Roman</vt:lpstr>
      <vt:lpstr>Office Theme</vt:lpstr>
      <vt:lpstr>Year 7 </vt:lpstr>
      <vt:lpstr>Why is reading essential?</vt:lpstr>
      <vt:lpstr>Parents are key!</vt:lpstr>
      <vt:lpstr>Accelerated Reader</vt:lpstr>
      <vt:lpstr>The Process – Star Reading</vt:lpstr>
      <vt:lpstr>The Process – Accelerated Reader</vt:lpstr>
      <vt:lpstr>The Process – Accelerated Reader</vt:lpstr>
      <vt:lpstr>Taking a Quiz</vt:lpstr>
      <vt:lpstr>Resources</vt:lpstr>
      <vt:lpstr>Resources</vt:lpstr>
      <vt:lpstr>What We Know</vt:lpstr>
      <vt:lpstr>What is good to read?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7</dc:title>
  <dc:creator>Staff Profiles</dc:creator>
  <cp:lastModifiedBy>Annette Lowe</cp:lastModifiedBy>
  <cp:revision>19</cp:revision>
  <cp:lastPrinted>2018-09-18T08:45:35Z</cp:lastPrinted>
  <dcterms:created xsi:type="dcterms:W3CDTF">2018-09-06T12:33:32Z</dcterms:created>
  <dcterms:modified xsi:type="dcterms:W3CDTF">2020-10-07T10:54:05Z</dcterms:modified>
  <cp:contentStatus>Final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0x010100D8A3FEC26CDDEB438AA827F400AC2635</vt:lpwstr>
  </property>
  <property fmtid="{D5CDD505-2E9C-101B-9397-08002B2CF9AE}" pid="3" name="_MarkAsFinal">
    <vt:bool>true</vt:bool>
  </property>
</Properties>
</file>